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7"/>
  </p:notesMasterIdLst>
  <p:sldIdLst>
    <p:sldId id="256" r:id="rId2"/>
    <p:sldId id="358" r:id="rId3"/>
    <p:sldId id="390" r:id="rId4"/>
    <p:sldId id="391" r:id="rId5"/>
    <p:sldId id="359" r:id="rId6"/>
    <p:sldId id="360" r:id="rId7"/>
    <p:sldId id="361" r:id="rId8"/>
    <p:sldId id="362" r:id="rId9"/>
    <p:sldId id="363" r:id="rId10"/>
    <p:sldId id="364" r:id="rId11"/>
    <p:sldId id="365" r:id="rId12"/>
    <p:sldId id="366" r:id="rId13"/>
    <p:sldId id="367" r:id="rId14"/>
    <p:sldId id="368" r:id="rId15"/>
    <p:sldId id="369" r:id="rId16"/>
    <p:sldId id="370" r:id="rId17"/>
    <p:sldId id="371" r:id="rId18"/>
    <p:sldId id="372" r:id="rId19"/>
    <p:sldId id="392" r:id="rId20"/>
    <p:sldId id="394" r:id="rId21"/>
    <p:sldId id="395" r:id="rId22"/>
    <p:sldId id="396" r:id="rId23"/>
    <p:sldId id="373" r:id="rId24"/>
    <p:sldId id="374" r:id="rId25"/>
    <p:sldId id="375" r:id="rId26"/>
    <p:sldId id="376" r:id="rId27"/>
    <p:sldId id="397" r:id="rId28"/>
    <p:sldId id="398" r:id="rId29"/>
    <p:sldId id="399" r:id="rId30"/>
    <p:sldId id="400" r:id="rId31"/>
    <p:sldId id="377" r:id="rId32"/>
    <p:sldId id="378" r:id="rId33"/>
    <p:sldId id="379" r:id="rId34"/>
    <p:sldId id="380" r:id="rId35"/>
    <p:sldId id="401" r:id="rId36"/>
    <p:sldId id="402" r:id="rId37"/>
    <p:sldId id="381" r:id="rId38"/>
    <p:sldId id="382" r:id="rId39"/>
    <p:sldId id="403" r:id="rId40"/>
    <p:sldId id="383" r:id="rId41"/>
    <p:sldId id="408" r:id="rId42"/>
    <p:sldId id="409" r:id="rId43"/>
    <p:sldId id="384" r:id="rId44"/>
    <p:sldId id="404" r:id="rId45"/>
    <p:sldId id="405" r:id="rId46"/>
    <p:sldId id="406" r:id="rId47"/>
    <p:sldId id="407" r:id="rId48"/>
    <p:sldId id="385" r:id="rId49"/>
    <p:sldId id="386" r:id="rId50"/>
    <p:sldId id="410" r:id="rId51"/>
    <p:sldId id="411" r:id="rId52"/>
    <p:sldId id="412" r:id="rId53"/>
    <p:sldId id="413" r:id="rId54"/>
    <p:sldId id="414" r:id="rId55"/>
    <p:sldId id="415" r:id="rId56"/>
    <p:sldId id="420" r:id="rId57"/>
    <p:sldId id="421" r:id="rId58"/>
    <p:sldId id="416" r:id="rId59"/>
    <p:sldId id="417" r:id="rId60"/>
    <p:sldId id="418" r:id="rId61"/>
    <p:sldId id="419" r:id="rId62"/>
    <p:sldId id="387" r:id="rId63"/>
    <p:sldId id="388" r:id="rId64"/>
    <p:sldId id="422" r:id="rId65"/>
    <p:sldId id="423" r:id="rId66"/>
    <p:sldId id="424" r:id="rId67"/>
    <p:sldId id="425" r:id="rId68"/>
    <p:sldId id="426" r:id="rId69"/>
    <p:sldId id="427" r:id="rId70"/>
    <p:sldId id="428" r:id="rId71"/>
    <p:sldId id="429" r:id="rId72"/>
    <p:sldId id="430" r:id="rId73"/>
    <p:sldId id="389" r:id="rId74"/>
    <p:sldId id="431" r:id="rId75"/>
    <p:sldId id="432" r:id="rId76"/>
    <p:sldId id="447" r:id="rId77"/>
    <p:sldId id="448" r:id="rId78"/>
    <p:sldId id="433" r:id="rId79"/>
    <p:sldId id="449" r:id="rId80"/>
    <p:sldId id="434" r:id="rId81"/>
    <p:sldId id="435" r:id="rId82"/>
    <p:sldId id="450" r:id="rId83"/>
    <p:sldId id="436" r:id="rId84"/>
    <p:sldId id="437" r:id="rId85"/>
    <p:sldId id="438" r:id="rId86"/>
    <p:sldId id="439" r:id="rId87"/>
    <p:sldId id="440" r:id="rId88"/>
    <p:sldId id="441" r:id="rId89"/>
    <p:sldId id="442" r:id="rId90"/>
    <p:sldId id="443" r:id="rId91"/>
    <p:sldId id="444" r:id="rId92"/>
    <p:sldId id="451" r:id="rId93"/>
    <p:sldId id="452" r:id="rId94"/>
    <p:sldId id="454" r:id="rId95"/>
    <p:sldId id="455" r:id="rId96"/>
    <p:sldId id="459" r:id="rId97"/>
    <p:sldId id="456" r:id="rId98"/>
    <p:sldId id="457" r:id="rId99"/>
    <p:sldId id="458" r:id="rId100"/>
    <p:sldId id="460" r:id="rId101"/>
    <p:sldId id="453" r:id="rId102"/>
    <p:sldId id="445" r:id="rId103"/>
    <p:sldId id="461" r:id="rId104"/>
    <p:sldId id="462" r:id="rId105"/>
    <p:sldId id="463" r:id="rId106"/>
    <p:sldId id="464" r:id="rId107"/>
    <p:sldId id="466" r:id="rId108"/>
    <p:sldId id="467" r:id="rId109"/>
    <p:sldId id="468" r:id="rId110"/>
    <p:sldId id="481" r:id="rId111"/>
    <p:sldId id="482" r:id="rId112"/>
    <p:sldId id="483" r:id="rId113"/>
    <p:sldId id="484" r:id="rId114"/>
    <p:sldId id="485" r:id="rId115"/>
    <p:sldId id="469" r:id="rId116"/>
    <p:sldId id="470" r:id="rId117"/>
    <p:sldId id="486" r:id="rId118"/>
    <p:sldId id="487" r:id="rId119"/>
    <p:sldId id="488" r:id="rId120"/>
    <p:sldId id="471" r:id="rId121"/>
    <p:sldId id="472" r:id="rId122"/>
    <p:sldId id="473" r:id="rId123"/>
    <p:sldId id="474" r:id="rId124"/>
    <p:sldId id="475" r:id="rId125"/>
    <p:sldId id="489" r:id="rId126"/>
    <p:sldId id="490" r:id="rId127"/>
    <p:sldId id="476" r:id="rId128"/>
    <p:sldId id="477" r:id="rId129"/>
    <p:sldId id="478" r:id="rId130"/>
    <p:sldId id="479" r:id="rId131"/>
    <p:sldId id="480" r:id="rId132"/>
    <p:sldId id="491" r:id="rId133"/>
    <p:sldId id="492" r:id="rId134"/>
    <p:sldId id="493" r:id="rId135"/>
    <p:sldId id="498" r:id="rId136"/>
    <p:sldId id="499" r:id="rId137"/>
    <p:sldId id="500" r:id="rId138"/>
    <p:sldId id="502" r:id="rId139"/>
    <p:sldId id="494" r:id="rId140"/>
    <p:sldId id="503" r:id="rId141"/>
    <p:sldId id="504" r:id="rId142"/>
    <p:sldId id="505" r:id="rId143"/>
    <p:sldId id="495" r:id="rId144"/>
    <p:sldId id="496" r:id="rId145"/>
    <p:sldId id="506" r:id="rId146"/>
    <p:sldId id="507" r:id="rId147"/>
    <p:sldId id="508" r:id="rId148"/>
    <p:sldId id="509" r:id="rId149"/>
    <p:sldId id="510" r:id="rId150"/>
    <p:sldId id="511" r:id="rId151"/>
    <p:sldId id="512" r:id="rId152"/>
    <p:sldId id="513" r:id="rId153"/>
    <p:sldId id="514" r:id="rId154"/>
    <p:sldId id="515" r:id="rId155"/>
    <p:sldId id="520" r:id="rId156"/>
    <p:sldId id="521" r:id="rId157"/>
    <p:sldId id="516" r:id="rId158"/>
    <p:sldId id="517" r:id="rId159"/>
    <p:sldId id="522" r:id="rId160"/>
    <p:sldId id="523" r:id="rId161"/>
    <p:sldId id="518" r:id="rId162"/>
    <p:sldId id="524" r:id="rId163"/>
    <p:sldId id="530" r:id="rId164"/>
    <p:sldId id="531" r:id="rId165"/>
    <p:sldId id="525" r:id="rId166"/>
    <p:sldId id="532" r:id="rId167"/>
    <p:sldId id="533" r:id="rId168"/>
    <p:sldId id="534" r:id="rId169"/>
    <p:sldId id="535" r:id="rId170"/>
    <p:sldId id="542" r:id="rId171"/>
    <p:sldId id="543" r:id="rId172"/>
    <p:sldId id="536" r:id="rId173"/>
    <p:sldId id="537" r:id="rId174"/>
    <p:sldId id="538" r:id="rId175"/>
    <p:sldId id="539" r:id="rId176"/>
    <p:sldId id="540" r:id="rId177"/>
    <p:sldId id="541" r:id="rId178"/>
    <p:sldId id="526" r:id="rId179"/>
    <p:sldId id="527" r:id="rId180"/>
    <p:sldId id="528" r:id="rId181"/>
    <p:sldId id="529" r:id="rId182"/>
    <p:sldId id="519" r:id="rId183"/>
    <p:sldId id="497" r:id="rId184"/>
    <p:sldId id="465" r:id="rId185"/>
    <p:sldId id="446" r:id="rId186"/>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A251673D-1BD5-4C1C-A773-8B52ADC87EF0}">
          <p14:sldIdLst>
            <p14:sldId id="256"/>
            <p14:sldId id="358"/>
            <p14:sldId id="390"/>
            <p14:sldId id="391"/>
            <p14:sldId id="359"/>
            <p14:sldId id="360"/>
            <p14:sldId id="361"/>
            <p14:sldId id="362"/>
            <p14:sldId id="363"/>
            <p14:sldId id="364"/>
            <p14:sldId id="365"/>
            <p14:sldId id="366"/>
            <p14:sldId id="367"/>
            <p14:sldId id="368"/>
            <p14:sldId id="369"/>
            <p14:sldId id="370"/>
            <p14:sldId id="371"/>
            <p14:sldId id="372"/>
            <p14:sldId id="392"/>
            <p14:sldId id="394"/>
            <p14:sldId id="395"/>
            <p14:sldId id="396"/>
            <p14:sldId id="373"/>
            <p14:sldId id="374"/>
            <p14:sldId id="375"/>
            <p14:sldId id="376"/>
            <p14:sldId id="397"/>
            <p14:sldId id="398"/>
            <p14:sldId id="399"/>
            <p14:sldId id="400"/>
            <p14:sldId id="377"/>
            <p14:sldId id="378"/>
            <p14:sldId id="379"/>
            <p14:sldId id="380"/>
            <p14:sldId id="401"/>
            <p14:sldId id="402"/>
            <p14:sldId id="381"/>
            <p14:sldId id="382"/>
            <p14:sldId id="403"/>
            <p14:sldId id="383"/>
            <p14:sldId id="408"/>
            <p14:sldId id="409"/>
            <p14:sldId id="384"/>
            <p14:sldId id="404"/>
            <p14:sldId id="405"/>
            <p14:sldId id="406"/>
            <p14:sldId id="407"/>
            <p14:sldId id="385"/>
            <p14:sldId id="386"/>
            <p14:sldId id="410"/>
            <p14:sldId id="411"/>
            <p14:sldId id="412"/>
            <p14:sldId id="413"/>
            <p14:sldId id="414"/>
            <p14:sldId id="415"/>
            <p14:sldId id="420"/>
            <p14:sldId id="421"/>
            <p14:sldId id="416"/>
            <p14:sldId id="417"/>
            <p14:sldId id="418"/>
            <p14:sldId id="419"/>
            <p14:sldId id="387"/>
            <p14:sldId id="388"/>
            <p14:sldId id="422"/>
            <p14:sldId id="423"/>
            <p14:sldId id="424"/>
            <p14:sldId id="425"/>
            <p14:sldId id="426"/>
            <p14:sldId id="427"/>
            <p14:sldId id="428"/>
            <p14:sldId id="429"/>
            <p14:sldId id="430"/>
            <p14:sldId id="389"/>
            <p14:sldId id="431"/>
            <p14:sldId id="432"/>
            <p14:sldId id="447"/>
            <p14:sldId id="448"/>
            <p14:sldId id="433"/>
            <p14:sldId id="449"/>
            <p14:sldId id="434"/>
            <p14:sldId id="435"/>
            <p14:sldId id="450"/>
            <p14:sldId id="436"/>
            <p14:sldId id="437"/>
            <p14:sldId id="438"/>
            <p14:sldId id="439"/>
            <p14:sldId id="440"/>
            <p14:sldId id="441"/>
            <p14:sldId id="442"/>
            <p14:sldId id="443"/>
            <p14:sldId id="444"/>
            <p14:sldId id="451"/>
            <p14:sldId id="452"/>
            <p14:sldId id="454"/>
            <p14:sldId id="455"/>
            <p14:sldId id="459"/>
            <p14:sldId id="456"/>
            <p14:sldId id="457"/>
            <p14:sldId id="458"/>
            <p14:sldId id="460"/>
            <p14:sldId id="453"/>
            <p14:sldId id="445"/>
            <p14:sldId id="461"/>
            <p14:sldId id="462"/>
            <p14:sldId id="463"/>
            <p14:sldId id="464"/>
            <p14:sldId id="466"/>
            <p14:sldId id="467"/>
            <p14:sldId id="468"/>
            <p14:sldId id="481"/>
            <p14:sldId id="482"/>
            <p14:sldId id="483"/>
            <p14:sldId id="484"/>
            <p14:sldId id="485"/>
            <p14:sldId id="469"/>
            <p14:sldId id="470"/>
            <p14:sldId id="486"/>
            <p14:sldId id="487"/>
            <p14:sldId id="488"/>
            <p14:sldId id="471"/>
            <p14:sldId id="472"/>
            <p14:sldId id="473"/>
            <p14:sldId id="474"/>
            <p14:sldId id="475"/>
            <p14:sldId id="489"/>
            <p14:sldId id="490"/>
            <p14:sldId id="476"/>
            <p14:sldId id="477"/>
            <p14:sldId id="478"/>
            <p14:sldId id="479"/>
            <p14:sldId id="480"/>
            <p14:sldId id="491"/>
            <p14:sldId id="492"/>
            <p14:sldId id="493"/>
            <p14:sldId id="498"/>
            <p14:sldId id="499"/>
            <p14:sldId id="500"/>
            <p14:sldId id="502"/>
            <p14:sldId id="494"/>
            <p14:sldId id="503"/>
            <p14:sldId id="504"/>
            <p14:sldId id="505"/>
            <p14:sldId id="495"/>
            <p14:sldId id="496"/>
            <p14:sldId id="506"/>
            <p14:sldId id="507"/>
            <p14:sldId id="508"/>
            <p14:sldId id="509"/>
            <p14:sldId id="510"/>
            <p14:sldId id="511"/>
            <p14:sldId id="512"/>
            <p14:sldId id="513"/>
            <p14:sldId id="514"/>
            <p14:sldId id="515"/>
            <p14:sldId id="520"/>
            <p14:sldId id="521"/>
            <p14:sldId id="516"/>
            <p14:sldId id="517"/>
            <p14:sldId id="522"/>
            <p14:sldId id="523"/>
            <p14:sldId id="518"/>
            <p14:sldId id="524"/>
            <p14:sldId id="530"/>
            <p14:sldId id="531"/>
            <p14:sldId id="525"/>
            <p14:sldId id="532"/>
            <p14:sldId id="533"/>
            <p14:sldId id="534"/>
            <p14:sldId id="535"/>
            <p14:sldId id="542"/>
            <p14:sldId id="543"/>
            <p14:sldId id="536"/>
            <p14:sldId id="537"/>
            <p14:sldId id="538"/>
            <p14:sldId id="539"/>
            <p14:sldId id="540"/>
            <p14:sldId id="541"/>
            <p14:sldId id="526"/>
            <p14:sldId id="527"/>
            <p14:sldId id="528"/>
            <p14:sldId id="529"/>
            <p14:sldId id="519"/>
            <p14:sldId id="497"/>
            <p14:sldId id="465"/>
            <p14:sldId id="44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1E1E"/>
    <a:srgbClr val="B587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21" autoAdjust="0"/>
    <p:restoredTop sz="94660"/>
  </p:normalViewPr>
  <p:slideViewPr>
    <p:cSldViewPr snapToGrid="0">
      <p:cViewPr varScale="1">
        <p:scale>
          <a:sx n="66" d="100"/>
          <a:sy n="66" d="100"/>
        </p:scale>
        <p:origin x="48" y="1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notesMaster" Target="notesMasters/notesMaster1.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uk-UA"/>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A2BB08-3E43-4407-89EB-5C767B6E9C89}" type="datetimeFigureOut">
              <a:rPr lang="uk-UA" smtClean="0"/>
              <a:t>07.04.2024</a:t>
            </a:fld>
            <a:endParaRPr lang="uk-UA"/>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uk-UA"/>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uk-UA"/>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239448-0C3E-42FD-AA20-A8151A79FB0D}" type="slidenum">
              <a:rPr lang="uk-UA" smtClean="0"/>
              <a:t>‹№›</a:t>
            </a:fld>
            <a:endParaRPr lang="uk-UA"/>
          </a:p>
        </p:txBody>
      </p:sp>
    </p:spTree>
    <p:extLst>
      <p:ext uri="{BB962C8B-B14F-4D97-AF65-F5344CB8AC3E}">
        <p14:creationId xmlns:p14="http://schemas.microsoft.com/office/powerpoint/2010/main" val="3527946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DB792FA-4CD1-43EC-8C6A-9ACEA403FC15}"/>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BBFE6488-D094-4CF9-AC76-9691F6EBAD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8CC5D1FB-40FB-4F8B-95F7-CD7D11F3E1AE}"/>
              </a:ext>
            </a:extLst>
          </p:cNvPr>
          <p:cNvSpPr>
            <a:spLocks noGrp="1"/>
          </p:cNvSpPr>
          <p:nvPr>
            <p:ph type="dt" sz="half" idx="10"/>
          </p:nvPr>
        </p:nvSpPr>
        <p:spPr/>
        <p:txBody>
          <a:bodyPr/>
          <a:lstStyle/>
          <a:p>
            <a:fld id="{66D94769-279B-4F56-A258-1626BE02FB52}" type="datetimeFigureOut">
              <a:rPr lang="ru-RU" smtClean="0"/>
              <a:t>07.04.2024</a:t>
            </a:fld>
            <a:endParaRPr lang="ru-RU"/>
          </a:p>
        </p:txBody>
      </p:sp>
      <p:sp>
        <p:nvSpPr>
          <p:cNvPr id="5" name="Нижний колонтитул 4">
            <a:extLst>
              <a:ext uri="{FF2B5EF4-FFF2-40B4-BE49-F238E27FC236}">
                <a16:creationId xmlns:a16="http://schemas.microsoft.com/office/drawing/2014/main" id="{705FA82F-3367-407C-A78E-B91CECD036C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4E667580-0969-4DCC-8C70-57EF15C86D0C}"/>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1845125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261CFC1-EC7D-456E-A7FE-A268D3EC44CC}"/>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1C84193D-2BC9-4C8F-BF87-95BB8F20716F}"/>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772D9A51-5C74-4FD8-BC7E-F511119CE668}"/>
              </a:ext>
            </a:extLst>
          </p:cNvPr>
          <p:cNvSpPr>
            <a:spLocks noGrp="1"/>
          </p:cNvSpPr>
          <p:nvPr>
            <p:ph type="dt" sz="half" idx="10"/>
          </p:nvPr>
        </p:nvSpPr>
        <p:spPr/>
        <p:txBody>
          <a:bodyPr/>
          <a:lstStyle/>
          <a:p>
            <a:fld id="{66D94769-279B-4F56-A258-1626BE02FB52}" type="datetimeFigureOut">
              <a:rPr lang="ru-RU" smtClean="0"/>
              <a:t>07.04.2024</a:t>
            </a:fld>
            <a:endParaRPr lang="ru-RU"/>
          </a:p>
        </p:txBody>
      </p:sp>
      <p:sp>
        <p:nvSpPr>
          <p:cNvPr id="5" name="Нижний колонтитул 4">
            <a:extLst>
              <a:ext uri="{FF2B5EF4-FFF2-40B4-BE49-F238E27FC236}">
                <a16:creationId xmlns:a16="http://schemas.microsoft.com/office/drawing/2014/main" id="{95F1E9B9-577A-4788-AA8C-7FE8E8D6DD45}"/>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67FA4A6B-8780-4473-A6FB-3504C204303D}"/>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8129184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6A5CF2B1-A946-4D76-AD66-EE93B11BFE52}"/>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6265F272-4972-4F0F-91D9-CA302DDC610D}"/>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19FE06C-A9B9-4B3A-AB47-83C2C167B483}"/>
              </a:ext>
            </a:extLst>
          </p:cNvPr>
          <p:cNvSpPr>
            <a:spLocks noGrp="1"/>
          </p:cNvSpPr>
          <p:nvPr>
            <p:ph type="dt" sz="half" idx="10"/>
          </p:nvPr>
        </p:nvSpPr>
        <p:spPr/>
        <p:txBody>
          <a:bodyPr/>
          <a:lstStyle/>
          <a:p>
            <a:fld id="{66D94769-279B-4F56-A258-1626BE02FB52}" type="datetimeFigureOut">
              <a:rPr lang="ru-RU" smtClean="0"/>
              <a:t>07.04.2024</a:t>
            </a:fld>
            <a:endParaRPr lang="ru-RU"/>
          </a:p>
        </p:txBody>
      </p:sp>
      <p:sp>
        <p:nvSpPr>
          <p:cNvPr id="5" name="Нижний колонтитул 4">
            <a:extLst>
              <a:ext uri="{FF2B5EF4-FFF2-40B4-BE49-F238E27FC236}">
                <a16:creationId xmlns:a16="http://schemas.microsoft.com/office/drawing/2014/main" id="{00A25E1D-D0A1-423D-BA35-EC250EFCD4B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7F21386A-F067-4EE5-AAE2-BEC05BA6DD25}"/>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1070880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FBB600C-FBA6-4A10-AF11-D124F320535F}"/>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EE91658C-3525-4E72-B8B9-0827C6367B97}"/>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4CE965E7-F516-48E2-9FD7-DD82FFCE2FE2}"/>
              </a:ext>
            </a:extLst>
          </p:cNvPr>
          <p:cNvSpPr>
            <a:spLocks noGrp="1"/>
          </p:cNvSpPr>
          <p:nvPr>
            <p:ph type="dt" sz="half" idx="10"/>
          </p:nvPr>
        </p:nvSpPr>
        <p:spPr/>
        <p:txBody>
          <a:bodyPr/>
          <a:lstStyle/>
          <a:p>
            <a:fld id="{66D94769-279B-4F56-A258-1626BE02FB52}" type="datetimeFigureOut">
              <a:rPr lang="ru-RU" smtClean="0"/>
              <a:t>07.04.2024</a:t>
            </a:fld>
            <a:endParaRPr lang="ru-RU"/>
          </a:p>
        </p:txBody>
      </p:sp>
      <p:sp>
        <p:nvSpPr>
          <p:cNvPr id="5" name="Нижний колонтитул 4">
            <a:extLst>
              <a:ext uri="{FF2B5EF4-FFF2-40B4-BE49-F238E27FC236}">
                <a16:creationId xmlns:a16="http://schemas.microsoft.com/office/drawing/2014/main" id="{3918CE6F-7323-48AD-8B4C-863CD398E20C}"/>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1D371FF7-EADB-4541-92C7-692E081CDB26}"/>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3233209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8E761F5-C045-4682-9F0F-12ABD79AE750}"/>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2052EE54-31BC-4163-A702-9E6D696B8C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B4946EF0-1C9C-4F55-912E-D750EAF5985D}"/>
              </a:ext>
            </a:extLst>
          </p:cNvPr>
          <p:cNvSpPr>
            <a:spLocks noGrp="1"/>
          </p:cNvSpPr>
          <p:nvPr>
            <p:ph type="dt" sz="half" idx="10"/>
          </p:nvPr>
        </p:nvSpPr>
        <p:spPr/>
        <p:txBody>
          <a:bodyPr/>
          <a:lstStyle/>
          <a:p>
            <a:fld id="{66D94769-279B-4F56-A258-1626BE02FB52}" type="datetimeFigureOut">
              <a:rPr lang="ru-RU" smtClean="0"/>
              <a:t>07.04.2024</a:t>
            </a:fld>
            <a:endParaRPr lang="ru-RU"/>
          </a:p>
        </p:txBody>
      </p:sp>
      <p:sp>
        <p:nvSpPr>
          <p:cNvPr id="5" name="Нижний колонтитул 4">
            <a:extLst>
              <a:ext uri="{FF2B5EF4-FFF2-40B4-BE49-F238E27FC236}">
                <a16:creationId xmlns:a16="http://schemas.microsoft.com/office/drawing/2014/main" id="{5A1D79D7-6583-47CB-8DA8-915221C849B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CD7001A-4009-482F-B89D-9F8C2F869FF5}"/>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3081940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3480C9B-F614-4CD0-9821-9A7AD06CC966}"/>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6F60C5B9-5D9B-4235-985A-A2B6A8C09E95}"/>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2523122F-47B1-46B5-A5CB-E105BC6D78DF}"/>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491A35C4-42F2-485E-B663-31FBBE550333}"/>
              </a:ext>
            </a:extLst>
          </p:cNvPr>
          <p:cNvSpPr>
            <a:spLocks noGrp="1"/>
          </p:cNvSpPr>
          <p:nvPr>
            <p:ph type="dt" sz="half" idx="10"/>
          </p:nvPr>
        </p:nvSpPr>
        <p:spPr/>
        <p:txBody>
          <a:bodyPr/>
          <a:lstStyle/>
          <a:p>
            <a:fld id="{66D94769-279B-4F56-A258-1626BE02FB52}" type="datetimeFigureOut">
              <a:rPr lang="ru-RU" smtClean="0"/>
              <a:t>07.04.2024</a:t>
            </a:fld>
            <a:endParaRPr lang="ru-RU"/>
          </a:p>
        </p:txBody>
      </p:sp>
      <p:sp>
        <p:nvSpPr>
          <p:cNvPr id="6" name="Нижний колонтитул 5">
            <a:extLst>
              <a:ext uri="{FF2B5EF4-FFF2-40B4-BE49-F238E27FC236}">
                <a16:creationId xmlns:a16="http://schemas.microsoft.com/office/drawing/2014/main" id="{CA38A644-07AC-48A0-A54C-7BB739D9B1B2}"/>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018EC37C-4E06-4F37-95E0-2807F3BC2157}"/>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3130257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2974E13-CE24-4FE8-BAA9-DD45FDE193AB}"/>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A1AA01F2-CCF0-48C8-9E46-2195419B39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76BA27FC-F68E-427D-898C-4967ABE414A4}"/>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0ECBDE1E-3871-4BD6-9A45-68174EE91E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988D7A51-D942-481E-87A1-3712AD3B1279}"/>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7FAAF695-A901-4515-938B-62F45585831E}"/>
              </a:ext>
            </a:extLst>
          </p:cNvPr>
          <p:cNvSpPr>
            <a:spLocks noGrp="1"/>
          </p:cNvSpPr>
          <p:nvPr>
            <p:ph type="dt" sz="half" idx="10"/>
          </p:nvPr>
        </p:nvSpPr>
        <p:spPr/>
        <p:txBody>
          <a:bodyPr/>
          <a:lstStyle/>
          <a:p>
            <a:fld id="{66D94769-279B-4F56-A258-1626BE02FB52}" type="datetimeFigureOut">
              <a:rPr lang="ru-RU" smtClean="0"/>
              <a:t>07.04.2024</a:t>
            </a:fld>
            <a:endParaRPr lang="ru-RU"/>
          </a:p>
        </p:txBody>
      </p:sp>
      <p:sp>
        <p:nvSpPr>
          <p:cNvPr id="8" name="Нижний колонтитул 7">
            <a:extLst>
              <a:ext uri="{FF2B5EF4-FFF2-40B4-BE49-F238E27FC236}">
                <a16:creationId xmlns:a16="http://schemas.microsoft.com/office/drawing/2014/main" id="{550B1641-E824-4174-9A11-CE4844F5653C}"/>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4A55D279-F28B-42E9-B77D-9D3565C04F44}"/>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48569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7BD8FB-D5CD-4C0C-B1C8-E6F7B6E874E2}"/>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553A5B80-3602-4693-A4EB-C8B8CAEC45A0}"/>
              </a:ext>
            </a:extLst>
          </p:cNvPr>
          <p:cNvSpPr>
            <a:spLocks noGrp="1"/>
          </p:cNvSpPr>
          <p:nvPr>
            <p:ph type="dt" sz="half" idx="10"/>
          </p:nvPr>
        </p:nvSpPr>
        <p:spPr/>
        <p:txBody>
          <a:bodyPr/>
          <a:lstStyle/>
          <a:p>
            <a:fld id="{66D94769-279B-4F56-A258-1626BE02FB52}" type="datetimeFigureOut">
              <a:rPr lang="ru-RU" smtClean="0"/>
              <a:t>07.04.2024</a:t>
            </a:fld>
            <a:endParaRPr lang="ru-RU"/>
          </a:p>
        </p:txBody>
      </p:sp>
      <p:sp>
        <p:nvSpPr>
          <p:cNvPr id="4" name="Нижний колонтитул 3">
            <a:extLst>
              <a:ext uri="{FF2B5EF4-FFF2-40B4-BE49-F238E27FC236}">
                <a16:creationId xmlns:a16="http://schemas.microsoft.com/office/drawing/2014/main" id="{FE557CE3-B615-468C-88FD-70132ADD5F44}"/>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48C4D1A2-B0E2-4DD2-89AD-9186036B355A}"/>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1223864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FCA420D8-1B9D-47CF-A39B-BED44131F64C}"/>
              </a:ext>
            </a:extLst>
          </p:cNvPr>
          <p:cNvSpPr>
            <a:spLocks noGrp="1"/>
          </p:cNvSpPr>
          <p:nvPr>
            <p:ph type="dt" sz="half" idx="10"/>
          </p:nvPr>
        </p:nvSpPr>
        <p:spPr/>
        <p:txBody>
          <a:bodyPr/>
          <a:lstStyle/>
          <a:p>
            <a:fld id="{66D94769-279B-4F56-A258-1626BE02FB52}" type="datetimeFigureOut">
              <a:rPr lang="ru-RU" smtClean="0"/>
              <a:t>07.04.2024</a:t>
            </a:fld>
            <a:endParaRPr lang="ru-RU"/>
          </a:p>
        </p:txBody>
      </p:sp>
      <p:sp>
        <p:nvSpPr>
          <p:cNvPr id="3" name="Нижний колонтитул 2">
            <a:extLst>
              <a:ext uri="{FF2B5EF4-FFF2-40B4-BE49-F238E27FC236}">
                <a16:creationId xmlns:a16="http://schemas.microsoft.com/office/drawing/2014/main" id="{062B9885-754E-4332-8F8E-C3E54368F5ED}"/>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B5169BF2-EA99-45C0-B242-BA41AB5AF57C}"/>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640384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2E6B7C3-B5F0-46E7-8FF7-A133F3F90697}"/>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D96B1C62-78FF-45C4-A4B3-34589A7D81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67CEF461-BF91-49F3-B354-016332DC0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81AB141B-9670-4C21-8335-7715A5DC1E75}"/>
              </a:ext>
            </a:extLst>
          </p:cNvPr>
          <p:cNvSpPr>
            <a:spLocks noGrp="1"/>
          </p:cNvSpPr>
          <p:nvPr>
            <p:ph type="dt" sz="half" idx="10"/>
          </p:nvPr>
        </p:nvSpPr>
        <p:spPr/>
        <p:txBody>
          <a:bodyPr/>
          <a:lstStyle/>
          <a:p>
            <a:fld id="{66D94769-279B-4F56-A258-1626BE02FB52}" type="datetimeFigureOut">
              <a:rPr lang="ru-RU" smtClean="0"/>
              <a:t>07.04.2024</a:t>
            </a:fld>
            <a:endParaRPr lang="ru-RU"/>
          </a:p>
        </p:txBody>
      </p:sp>
      <p:sp>
        <p:nvSpPr>
          <p:cNvPr id="6" name="Нижний колонтитул 5">
            <a:extLst>
              <a:ext uri="{FF2B5EF4-FFF2-40B4-BE49-F238E27FC236}">
                <a16:creationId xmlns:a16="http://schemas.microsoft.com/office/drawing/2014/main" id="{EBD990B3-84F4-428A-859B-A363C830424D}"/>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105B95FF-78DB-48C2-84B4-9D6846EEAF7E}"/>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1787860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8413616-8036-404C-99E4-A7F5E3C6D07A}"/>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8BDBFCAA-6646-4519-B492-A5E3A01C2D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00180CF1-AD70-4FA1-B7BD-300728B13F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A2BD365A-5755-4A0F-8FC5-15CC6F550E44}"/>
              </a:ext>
            </a:extLst>
          </p:cNvPr>
          <p:cNvSpPr>
            <a:spLocks noGrp="1"/>
          </p:cNvSpPr>
          <p:nvPr>
            <p:ph type="dt" sz="half" idx="10"/>
          </p:nvPr>
        </p:nvSpPr>
        <p:spPr/>
        <p:txBody>
          <a:bodyPr/>
          <a:lstStyle/>
          <a:p>
            <a:fld id="{66D94769-279B-4F56-A258-1626BE02FB52}" type="datetimeFigureOut">
              <a:rPr lang="ru-RU" smtClean="0"/>
              <a:t>07.04.2024</a:t>
            </a:fld>
            <a:endParaRPr lang="ru-RU"/>
          </a:p>
        </p:txBody>
      </p:sp>
      <p:sp>
        <p:nvSpPr>
          <p:cNvPr id="6" name="Нижний колонтитул 5">
            <a:extLst>
              <a:ext uri="{FF2B5EF4-FFF2-40B4-BE49-F238E27FC236}">
                <a16:creationId xmlns:a16="http://schemas.microsoft.com/office/drawing/2014/main" id="{73B1F810-688C-410C-BC24-830B0AF24E4C}"/>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A99E8378-46FE-4E3D-86FD-D6CFF99F39EE}"/>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1236073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AE93F78-56C7-4C2D-B624-DB38497A6C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31A1F43B-301B-4506-B5A0-F4A55F8BA4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66CCC5C-83CE-4DD8-A169-2A25E31A4A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D94769-279B-4F56-A258-1626BE02FB52}" type="datetimeFigureOut">
              <a:rPr lang="ru-RU" smtClean="0"/>
              <a:t>07.04.2024</a:t>
            </a:fld>
            <a:endParaRPr lang="ru-RU"/>
          </a:p>
        </p:txBody>
      </p:sp>
      <p:sp>
        <p:nvSpPr>
          <p:cNvPr id="5" name="Нижний колонтитул 4">
            <a:extLst>
              <a:ext uri="{FF2B5EF4-FFF2-40B4-BE49-F238E27FC236}">
                <a16:creationId xmlns:a16="http://schemas.microsoft.com/office/drawing/2014/main" id="{0B04AAAF-C51E-4D0C-98B2-E7205DA7E0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2D4A6EDF-DFAA-44B5-A1A4-ED3ED32833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633737-219D-4D55-A424-2E8D79DD27B6}" type="slidenum">
              <a:rPr lang="ru-RU" smtClean="0"/>
              <a:t>‹№›</a:t>
            </a:fld>
            <a:endParaRPr lang="ru-RU"/>
          </a:p>
        </p:txBody>
      </p:sp>
    </p:spTree>
    <p:extLst>
      <p:ext uri="{BB962C8B-B14F-4D97-AF65-F5344CB8AC3E}">
        <p14:creationId xmlns:p14="http://schemas.microsoft.com/office/powerpoint/2010/main" val="18442720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3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15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7357E4A-D881-4CCA-AA6B-FD06D32CA5F8}"/>
              </a:ext>
            </a:extLst>
          </p:cNvPr>
          <p:cNvSpPr>
            <a:spLocks noGrp="1"/>
          </p:cNvSpPr>
          <p:nvPr>
            <p:ph type="ctrTitle"/>
          </p:nvPr>
        </p:nvSpPr>
        <p:spPr>
          <a:xfrm>
            <a:off x="0" y="1122362"/>
            <a:ext cx="12192000" cy="2619058"/>
          </a:xfrm>
        </p:spPr>
        <p:txBody>
          <a:bodyPr>
            <a:normAutofit/>
          </a:bodyPr>
          <a:lstStyle/>
          <a:p>
            <a:r>
              <a:rPr lang="ru-RU" b="1" dirty="0" err="1"/>
              <a:t>Зв’язки</a:t>
            </a:r>
            <a:r>
              <a:rPr lang="ru-RU" b="1" dirty="0"/>
              <a:t> </a:t>
            </a:r>
            <a:r>
              <a:rPr lang="ru-RU" b="1" dirty="0" err="1"/>
              <a:t>між</a:t>
            </a:r>
            <a:r>
              <a:rPr lang="ru-RU" b="1" dirty="0"/>
              <a:t> </a:t>
            </a:r>
            <a:r>
              <a:rPr lang="ru-RU" b="1" dirty="0" err="1"/>
              <a:t>об’єктами</a:t>
            </a:r>
            <a:r>
              <a:rPr lang="ru-RU" b="1" dirty="0"/>
              <a:t> в С++</a:t>
            </a:r>
            <a:endParaRPr lang="uk-UA" b="1" dirty="0"/>
          </a:p>
        </p:txBody>
      </p:sp>
      <p:sp>
        <p:nvSpPr>
          <p:cNvPr id="3" name="Подзаголовок 2">
            <a:extLst>
              <a:ext uri="{FF2B5EF4-FFF2-40B4-BE49-F238E27FC236}">
                <a16:creationId xmlns:a16="http://schemas.microsoft.com/office/drawing/2014/main" id="{C987C11C-4A3E-4539-A6E1-9F6DC07AA5BA}"/>
              </a:ext>
            </a:extLst>
          </p:cNvPr>
          <p:cNvSpPr>
            <a:spLocks noGrp="1"/>
          </p:cNvSpPr>
          <p:nvPr>
            <p:ph type="subTitle" idx="1"/>
          </p:nvPr>
        </p:nvSpPr>
        <p:spPr>
          <a:xfrm>
            <a:off x="1" y="3741420"/>
            <a:ext cx="12192000" cy="1655762"/>
          </a:xfrm>
        </p:spPr>
        <p:txBody>
          <a:bodyPr>
            <a:normAutofit/>
          </a:bodyPr>
          <a:lstStyle/>
          <a:p>
            <a:pPr>
              <a:lnSpc>
                <a:spcPct val="150000"/>
              </a:lnSpc>
            </a:pPr>
            <a:r>
              <a:rPr lang="ru-RU" dirty="0" err="1"/>
              <a:t>Продовжу</a:t>
            </a:r>
            <a:r>
              <a:rPr lang="uk-UA" dirty="0" err="1"/>
              <a:t>єм</a:t>
            </a:r>
            <a:r>
              <a:rPr lang="uk-UA" dirty="0"/>
              <a:t> вчити основи ООП</a:t>
            </a:r>
            <a:endParaRPr lang="ru-RU" dirty="0"/>
          </a:p>
        </p:txBody>
      </p:sp>
      <p:sp>
        <p:nvSpPr>
          <p:cNvPr id="7" name="TextBox 6">
            <a:extLst>
              <a:ext uri="{FF2B5EF4-FFF2-40B4-BE49-F238E27FC236}">
                <a16:creationId xmlns:a16="http://schemas.microsoft.com/office/drawing/2014/main" id="{0EFEDB99-D1C5-4BF5-BE30-A94CA8DE3686}"/>
              </a:ext>
            </a:extLst>
          </p:cNvPr>
          <p:cNvSpPr txBox="1"/>
          <p:nvPr/>
        </p:nvSpPr>
        <p:spPr>
          <a:xfrm>
            <a:off x="8218966" y="5899493"/>
            <a:ext cx="3561908" cy="430887"/>
          </a:xfrm>
          <a:prstGeom prst="rect">
            <a:avLst/>
          </a:prstGeom>
          <a:noFill/>
        </p:spPr>
        <p:txBody>
          <a:bodyPr wrap="square" rtlCol="0" anchor="ctr">
            <a:spAutoFit/>
          </a:bodyPr>
          <a:lstStyle/>
          <a:p>
            <a:r>
              <a:rPr lang="uk-UA" sz="2200" dirty="0"/>
              <a:t>Викладач: Верещагін О.О.</a:t>
            </a:r>
            <a:endParaRPr lang="ru-RU" dirty="0"/>
          </a:p>
        </p:txBody>
      </p:sp>
    </p:spTree>
    <p:extLst>
      <p:ext uri="{BB962C8B-B14F-4D97-AF65-F5344CB8AC3E}">
        <p14:creationId xmlns:p14="http://schemas.microsoft.com/office/powerpoint/2010/main" val="761821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Композиція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Для реалізації композиції </a:t>
            </a:r>
            <a:r>
              <a:rPr lang="uk-UA" sz="1800" b="1" dirty="0">
                <a:highlight>
                  <a:srgbClr val="FFFF00"/>
                </a:highlight>
              </a:rPr>
              <a:t>об’єкт</a:t>
            </a:r>
            <a:r>
              <a:rPr lang="uk-UA" sz="1800" dirty="0"/>
              <a:t> і </a:t>
            </a:r>
            <a:r>
              <a:rPr lang="uk-UA" sz="1800" b="1" dirty="0">
                <a:highlight>
                  <a:srgbClr val="FFFF00"/>
                </a:highlight>
              </a:rPr>
              <a:t>частина</a:t>
            </a:r>
            <a:r>
              <a:rPr lang="uk-UA" sz="1800" dirty="0"/>
              <a:t> повинні мати наступні відносини:</a:t>
            </a:r>
          </a:p>
          <a:p>
            <a:pPr marL="825750" indent="-285750">
              <a:lnSpc>
                <a:spcPct val="150000"/>
              </a:lnSpc>
              <a:spcBef>
                <a:spcPts val="0"/>
              </a:spcBef>
            </a:pPr>
            <a:r>
              <a:rPr lang="uk-UA" sz="1800" dirty="0"/>
              <a:t>   </a:t>
            </a:r>
            <a:r>
              <a:rPr lang="uk-UA" sz="1800" b="1" dirty="0"/>
              <a:t>Частина</a:t>
            </a:r>
            <a:r>
              <a:rPr lang="uk-UA" sz="1800" dirty="0"/>
              <a:t> (</a:t>
            </a:r>
            <a:r>
              <a:rPr lang="uk-UA" sz="1800" dirty="0" err="1"/>
              <a:t>мембер</a:t>
            </a:r>
            <a:r>
              <a:rPr lang="uk-UA" sz="1800" dirty="0"/>
              <a:t>) є частиною </a:t>
            </a:r>
            <a:r>
              <a:rPr lang="uk-UA" sz="1800" b="1" dirty="0"/>
              <a:t>об’єкту</a:t>
            </a:r>
            <a:r>
              <a:rPr lang="uk-UA" sz="1800" dirty="0"/>
              <a:t> (класу).</a:t>
            </a:r>
          </a:p>
          <a:p>
            <a:pPr marL="825750" indent="-285750">
              <a:lnSpc>
                <a:spcPct val="150000"/>
              </a:lnSpc>
              <a:spcBef>
                <a:spcPts val="0"/>
              </a:spcBef>
            </a:pPr>
            <a:r>
              <a:rPr lang="uk-UA" sz="1800" dirty="0"/>
              <a:t>   </a:t>
            </a:r>
            <a:r>
              <a:rPr lang="uk-UA" sz="1800" b="1" dirty="0"/>
              <a:t>Частина</a:t>
            </a:r>
            <a:r>
              <a:rPr lang="uk-UA" sz="1800" dirty="0"/>
              <a:t> (</a:t>
            </a:r>
            <a:r>
              <a:rPr lang="uk-UA" sz="1800" dirty="0" err="1"/>
              <a:t>мембер</a:t>
            </a:r>
            <a:r>
              <a:rPr lang="uk-UA" sz="1800" dirty="0"/>
              <a:t>) може належати тільки одному </a:t>
            </a:r>
            <a:r>
              <a:rPr lang="uk-UA" sz="1800" b="1" dirty="0"/>
              <a:t>об’єкту</a:t>
            </a:r>
            <a:r>
              <a:rPr lang="uk-UA" sz="1800" dirty="0"/>
              <a:t> (класу) за раз.</a:t>
            </a:r>
          </a:p>
          <a:p>
            <a:pPr marL="825750" indent="-285750">
              <a:lnSpc>
                <a:spcPct val="150000"/>
              </a:lnSpc>
              <a:spcBef>
                <a:spcPts val="0"/>
              </a:spcBef>
            </a:pPr>
            <a:r>
              <a:rPr lang="uk-UA" sz="1800" dirty="0"/>
              <a:t>   </a:t>
            </a:r>
            <a:r>
              <a:rPr lang="uk-UA" sz="1800" b="1" dirty="0"/>
              <a:t>Частина</a:t>
            </a:r>
            <a:r>
              <a:rPr lang="uk-UA" sz="1800" dirty="0"/>
              <a:t> (</a:t>
            </a:r>
            <a:r>
              <a:rPr lang="uk-UA" sz="1800" dirty="0" err="1"/>
              <a:t>мембер</a:t>
            </a:r>
            <a:r>
              <a:rPr lang="uk-UA" sz="1800" dirty="0"/>
              <a:t>) існує, керована </a:t>
            </a:r>
            <a:r>
              <a:rPr lang="uk-UA" sz="1800" b="1" dirty="0"/>
              <a:t>об’єктом</a:t>
            </a:r>
            <a:r>
              <a:rPr lang="uk-UA" sz="1800" dirty="0"/>
              <a:t> (класом).</a:t>
            </a:r>
          </a:p>
          <a:p>
            <a:pPr marL="825750" indent="-285750">
              <a:lnSpc>
                <a:spcPct val="150000"/>
              </a:lnSpc>
              <a:spcBef>
                <a:spcPts val="0"/>
              </a:spcBef>
            </a:pPr>
            <a:r>
              <a:rPr lang="uk-UA" sz="1800" dirty="0"/>
              <a:t>   </a:t>
            </a:r>
            <a:r>
              <a:rPr lang="uk-UA" sz="1800" b="1" dirty="0"/>
              <a:t>Частина</a:t>
            </a:r>
            <a:r>
              <a:rPr lang="uk-UA" sz="1800" dirty="0"/>
              <a:t> (</a:t>
            </a:r>
            <a:r>
              <a:rPr lang="uk-UA" sz="1800" dirty="0" err="1"/>
              <a:t>мембер</a:t>
            </a:r>
            <a:r>
              <a:rPr lang="uk-UA" sz="1800" dirty="0"/>
              <a:t>) не знає про існування </a:t>
            </a:r>
            <a:r>
              <a:rPr lang="uk-UA" sz="1800" b="1" dirty="0"/>
              <a:t>об’єкту</a:t>
            </a:r>
            <a:r>
              <a:rPr lang="uk-UA" sz="1800" dirty="0"/>
              <a:t> (класу).</a:t>
            </a:r>
          </a:p>
          <a:p>
            <a:pPr marL="540000" indent="360000">
              <a:lnSpc>
                <a:spcPct val="150000"/>
              </a:lnSpc>
              <a:spcBef>
                <a:spcPts val="0"/>
              </a:spcBef>
              <a:buNone/>
            </a:pPr>
            <a:r>
              <a:rPr lang="uk-UA" sz="1800" b="1" dirty="0">
                <a:highlight>
                  <a:srgbClr val="00FF00"/>
                </a:highlight>
              </a:rPr>
              <a:t>Хорошим прикладом композиції в житті є взаємозв’язок між тілом людини і її серцем</a:t>
            </a:r>
            <a:r>
              <a:rPr lang="uk-UA" sz="1800" dirty="0"/>
              <a:t>. Розглянемо це детальніше.</a:t>
            </a:r>
          </a:p>
        </p:txBody>
      </p:sp>
    </p:spTree>
    <p:extLst>
      <p:ext uri="{BB962C8B-B14F-4D97-AF65-F5344CB8AC3E}">
        <p14:creationId xmlns:p14="http://schemas.microsoft.com/office/powerpoint/2010/main" val="159561369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Дочірній клас </a:t>
            </a:r>
            <a:r>
              <a:rPr lang="en-US" b="1"/>
              <a:t>Employee</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35D4E2EE-D60C-4BF5-940E-3BC58CE9E9D6}"/>
              </a:ext>
            </a:extLst>
          </p:cNvPr>
          <p:cNvPicPr>
            <a:picLocks noChangeAspect="1"/>
          </p:cNvPicPr>
          <p:nvPr/>
        </p:nvPicPr>
        <p:blipFill>
          <a:blip r:embed="rId2"/>
          <a:stretch>
            <a:fillRect/>
          </a:stretch>
        </p:blipFill>
        <p:spPr>
          <a:xfrm>
            <a:off x="3911203" y="0"/>
            <a:ext cx="4369594" cy="6858000"/>
          </a:xfrm>
          <a:prstGeom prst="rect">
            <a:avLst/>
          </a:prstGeom>
        </p:spPr>
      </p:pic>
    </p:spTree>
    <p:extLst>
      <p:ext uri="{BB962C8B-B14F-4D97-AF65-F5344CB8AC3E}">
        <p14:creationId xmlns:p14="http://schemas.microsoft.com/office/powerpoint/2010/main" val="3057721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“Ланцюжок” спадкувань</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Можна наслідувати від класу, який сам успадковує від іншого класу. При цьому нічого примітного або чого-небудь особливого не відбувається — все аналогічно тому, що ми розглянули вище. Наприклад, напишемо клас </a:t>
            </a:r>
            <a:r>
              <a:rPr lang="en-US" sz="1800" dirty="0"/>
              <a:t>Supervisor (</a:t>
            </a:r>
            <a:r>
              <a:rPr lang="uk-UA" sz="1800" b="1" dirty="0" err="1"/>
              <a:t>Супервайзер</a:t>
            </a:r>
            <a:r>
              <a:rPr lang="uk-UA" sz="1800" dirty="0"/>
              <a:t>). </a:t>
            </a:r>
            <a:r>
              <a:rPr lang="uk-UA" sz="1800" b="1" dirty="0" err="1"/>
              <a:t>Супервайзер</a:t>
            </a:r>
            <a:r>
              <a:rPr lang="uk-UA" sz="1800" dirty="0"/>
              <a:t> — це Працівник, який “є” Людиною. Ми вже написали клас </a:t>
            </a:r>
            <a:r>
              <a:rPr lang="en-US" sz="1800" dirty="0"/>
              <a:t>Employee, </a:t>
            </a:r>
            <a:r>
              <a:rPr lang="uk-UA" sz="1800" dirty="0"/>
              <a:t>тому будемо його використовувати в якості батьківського класу:</a:t>
            </a:r>
          </a:p>
        </p:txBody>
      </p:sp>
      <p:pic>
        <p:nvPicPr>
          <p:cNvPr id="5" name="Рисунок 4">
            <a:extLst>
              <a:ext uri="{FF2B5EF4-FFF2-40B4-BE49-F238E27FC236}">
                <a16:creationId xmlns:a16="http://schemas.microsoft.com/office/drawing/2014/main" id="{CABDE1CC-D189-4F08-A3A0-5B494A3B0BD0}"/>
              </a:ext>
            </a:extLst>
          </p:cNvPr>
          <p:cNvPicPr>
            <a:picLocks noChangeAspect="1"/>
          </p:cNvPicPr>
          <p:nvPr/>
        </p:nvPicPr>
        <p:blipFill>
          <a:blip r:embed="rId2"/>
          <a:stretch>
            <a:fillRect/>
          </a:stretch>
        </p:blipFill>
        <p:spPr>
          <a:xfrm>
            <a:off x="1414039" y="2590657"/>
            <a:ext cx="9363919" cy="4027333"/>
          </a:xfrm>
          <a:prstGeom prst="rect">
            <a:avLst/>
          </a:prstGeom>
        </p:spPr>
      </p:pic>
    </p:spTree>
    <p:extLst>
      <p:ext uri="{BB962C8B-B14F-4D97-AF65-F5344CB8AC3E}">
        <p14:creationId xmlns:p14="http://schemas.microsoft.com/office/powerpoint/2010/main" val="36226655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“Ланцюжок” спадкувань</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Всі об’єкти </a:t>
            </a:r>
            <a:r>
              <a:rPr lang="en-US" sz="1800" dirty="0"/>
              <a:t>Supervisor </a:t>
            </a:r>
            <a:r>
              <a:rPr lang="uk-UA" sz="1800" dirty="0"/>
              <a:t>успадковують методи і змінні від </a:t>
            </a:r>
            <a:r>
              <a:rPr lang="en-US" sz="1800" dirty="0"/>
              <a:t>Employee </a:t>
            </a:r>
            <a:r>
              <a:rPr lang="uk-UA" sz="1800" dirty="0"/>
              <a:t>і </a:t>
            </a:r>
            <a:r>
              <a:rPr lang="en-US" sz="1800" dirty="0"/>
              <a:t>Human, </a:t>
            </a:r>
            <a:r>
              <a:rPr lang="uk-UA" sz="1800" dirty="0"/>
              <a:t>а також мають свою власну змінну-член </a:t>
            </a:r>
            <a:r>
              <a:rPr lang="en-US" sz="1800" dirty="0" err="1"/>
              <a:t>m_nOverseesIDs</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Побудувавши такі “ланцюжки” наслідувань, ми можемо створити набір повторно використовуваних класів, які матимуть загальні властивості зверху і ставатимуть все більш специфічними на кожному наступному рівні спадкування.</a:t>
            </a:r>
          </a:p>
        </p:txBody>
      </p:sp>
      <p:pic>
        <p:nvPicPr>
          <p:cNvPr id="4" name="Рисунок 3">
            <a:extLst>
              <a:ext uri="{FF2B5EF4-FFF2-40B4-BE49-F238E27FC236}">
                <a16:creationId xmlns:a16="http://schemas.microsoft.com/office/drawing/2014/main" id="{984082B8-8508-4919-9436-59C461C1DB5B}"/>
              </a:ext>
            </a:extLst>
          </p:cNvPr>
          <p:cNvPicPr>
            <a:picLocks noChangeAspect="1"/>
          </p:cNvPicPr>
          <p:nvPr/>
        </p:nvPicPr>
        <p:blipFill>
          <a:blip r:embed="rId2"/>
          <a:stretch>
            <a:fillRect/>
          </a:stretch>
        </p:blipFill>
        <p:spPr>
          <a:xfrm>
            <a:off x="4052886" y="857691"/>
            <a:ext cx="4086225" cy="2581275"/>
          </a:xfrm>
          <a:prstGeom prst="rect">
            <a:avLst/>
          </a:prstGeom>
        </p:spPr>
      </p:pic>
    </p:spTree>
    <p:extLst>
      <p:ext uri="{BB962C8B-B14F-4D97-AF65-F5344CB8AC3E}">
        <p14:creationId xmlns:p14="http://schemas.microsoft.com/office/powerpoint/2010/main" val="12398841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Чому спадкування є корисним?</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Використання спадкування означає, що нам не потрібно </a:t>
            </a:r>
            <a:r>
              <a:rPr lang="uk-UA" sz="1800" dirty="0" err="1"/>
              <a:t>перевизначати</a:t>
            </a:r>
            <a:r>
              <a:rPr lang="uk-UA" sz="1800" dirty="0"/>
              <a:t> інформацію з батьківських класів в дочірніх. Ми автоматично отримуємо методи і змінні-члени суперкласу через спадкування, а потім просто додаємо специфічні методи або змінні-члени, які хочемо. Це не тільки економить час і зусилля, але також є дуже ефективним: якщо ми коли-небудь оновимо або змінимо базовий клас (наприклад, </a:t>
            </a:r>
            <a:r>
              <a:rPr lang="uk-UA" sz="1800" dirty="0" err="1"/>
              <a:t>додамо</a:t>
            </a:r>
            <a:r>
              <a:rPr lang="uk-UA" sz="1800" dirty="0"/>
              <a:t> нові функції або виправимо помилку), то всі наші похідні класи автоматично успадкують ці зміни!</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Наприклад, якщо ми </a:t>
            </a:r>
            <a:r>
              <a:rPr lang="uk-UA" sz="1800" dirty="0" err="1"/>
              <a:t>додамо</a:t>
            </a:r>
            <a:r>
              <a:rPr lang="uk-UA" sz="1800" dirty="0"/>
              <a:t> новий метод в </a:t>
            </a:r>
            <a:r>
              <a:rPr lang="en-US" sz="1800" dirty="0"/>
              <a:t>Human, </a:t>
            </a:r>
            <a:r>
              <a:rPr lang="uk-UA" sz="1800" dirty="0"/>
              <a:t>то </a:t>
            </a:r>
            <a:r>
              <a:rPr lang="en-US" sz="1800" dirty="0"/>
              <a:t>Employee </a:t>
            </a:r>
            <a:r>
              <a:rPr lang="uk-UA" sz="1800" dirty="0"/>
              <a:t>і </a:t>
            </a:r>
            <a:r>
              <a:rPr lang="en-US" sz="1800" dirty="0"/>
              <a:t>Supervisor </a:t>
            </a:r>
            <a:r>
              <a:rPr lang="uk-UA" sz="1800" dirty="0"/>
              <a:t>автоматично отримають доступ до нього. Якщо ми </a:t>
            </a:r>
            <a:r>
              <a:rPr lang="uk-UA" sz="1800" dirty="0" err="1"/>
              <a:t>додамо</a:t>
            </a:r>
            <a:r>
              <a:rPr lang="uk-UA" sz="1800" dirty="0"/>
              <a:t> нову змінну в </a:t>
            </a:r>
            <a:r>
              <a:rPr lang="en-US" sz="1800" dirty="0"/>
              <a:t>Employee, Supervisor </a:t>
            </a:r>
            <a:r>
              <a:rPr lang="uk-UA" sz="1800" dirty="0"/>
              <a:t>також отримає доступ до неї. Це дозволяє створювати нові класи більш простим, інтуїтивно зрозумілим способом!</a:t>
            </a:r>
          </a:p>
        </p:txBody>
      </p:sp>
    </p:spTree>
    <p:extLst>
      <p:ext uri="{BB962C8B-B14F-4D97-AF65-F5344CB8AC3E}">
        <p14:creationId xmlns:p14="http://schemas.microsoft.com/office/powerpoint/2010/main" val="20975797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Порядок побудови дочірніх класів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Класи можуть успадковувати поля і методи від інших класів. Тут ми розглянемо </a:t>
            </a:r>
            <a:r>
              <a:rPr lang="uk-UA" sz="1800" b="1" dirty="0">
                <a:highlight>
                  <a:srgbClr val="FFFF00"/>
                </a:highlight>
              </a:rPr>
              <a:t>порядок дій, які виконуються при ініціалізації об’єктів дочірнього класу</a:t>
            </a:r>
            <a:r>
              <a:rPr lang="uk-UA" sz="1800" dirty="0"/>
              <a:t>.</a:t>
            </a:r>
          </a:p>
          <a:p>
            <a:pPr marL="540000" indent="360000">
              <a:lnSpc>
                <a:spcPct val="150000"/>
              </a:lnSpc>
              <a:spcBef>
                <a:spcPts val="0"/>
              </a:spcBef>
              <a:buNone/>
            </a:pPr>
            <a:r>
              <a:rPr lang="uk-UA" sz="1800" dirty="0"/>
              <a:t>По-перше, ось 2 класи, які допомагатимуть нам ілюструвати важливі моменти:</a:t>
            </a:r>
          </a:p>
        </p:txBody>
      </p:sp>
      <p:pic>
        <p:nvPicPr>
          <p:cNvPr id="5" name="Рисунок 4">
            <a:extLst>
              <a:ext uri="{FF2B5EF4-FFF2-40B4-BE49-F238E27FC236}">
                <a16:creationId xmlns:a16="http://schemas.microsoft.com/office/drawing/2014/main" id="{350F7A98-72A8-49A7-A8C3-A3FC918C6113}"/>
              </a:ext>
            </a:extLst>
          </p:cNvPr>
          <p:cNvPicPr>
            <a:picLocks noChangeAspect="1"/>
          </p:cNvPicPr>
          <p:nvPr/>
        </p:nvPicPr>
        <p:blipFill>
          <a:blip r:embed="rId2"/>
          <a:stretch>
            <a:fillRect/>
          </a:stretch>
        </p:blipFill>
        <p:spPr>
          <a:xfrm>
            <a:off x="4323025" y="2230719"/>
            <a:ext cx="3545949" cy="4627280"/>
          </a:xfrm>
          <a:prstGeom prst="rect">
            <a:avLst/>
          </a:prstGeom>
        </p:spPr>
      </p:pic>
      <p:pic>
        <p:nvPicPr>
          <p:cNvPr id="1026" name="Picture 2">
            <a:extLst>
              <a:ext uri="{FF2B5EF4-FFF2-40B4-BE49-F238E27FC236}">
                <a16:creationId xmlns:a16="http://schemas.microsoft.com/office/drawing/2014/main" id="{45D2FE1D-8C22-4168-9FAD-D26E4AC039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8011" y="3429000"/>
            <a:ext cx="1504950" cy="2390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71898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Порядок побудови дочірніх класів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Оскільки </a:t>
            </a:r>
            <a:r>
              <a:rPr lang="en-US" sz="1800" dirty="0">
                <a:solidFill>
                  <a:schemeClr val="accent5">
                    <a:lumMod val="75000"/>
                  </a:schemeClr>
                </a:solidFill>
                <a:latin typeface="Consolas" panose="020B0609020204030204" pitchFamily="49" charset="0"/>
              </a:rPr>
              <a:t>Child</a:t>
            </a:r>
            <a:r>
              <a:rPr lang="en-US" sz="1800" dirty="0"/>
              <a:t> </a:t>
            </a:r>
            <a:r>
              <a:rPr lang="uk-UA" sz="1800" dirty="0"/>
              <a:t>успадковує поля і методи класу </a:t>
            </a:r>
            <a:r>
              <a:rPr lang="en-US" sz="1800" dirty="0">
                <a:solidFill>
                  <a:schemeClr val="accent5">
                    <a:lumMod val="75000"/>
                  </a:schemeClr>
                </a:solidFill>
                <a:latin typeface="Consolas" panose="020B0609020204030204" pitchFamily="49" charset="0"/>
              </a:rPr>
              <a:t>Parent</a:t>
            </a:r>
            <a:r>
              <a:rPr lang="en-US" sz="1800" dirty="0"/>
              <a:t>, </a:t>
            </a:r>
            <a:r>
              <a:rPr lang="uk-UA" sz="1800" dirty="0"/>
              <a:t>то </a:t>
            </a:r>
            <a:r>
              <a:rPr lang="uk-UA" sz="1800" b="1" dirty="0">
                <a:highlight>
                  <a:srgbClr val="00FFFF"/>
                </a:highlight>
              </a:rPr>
              <a:t>ви можете припустити, що </a:t>
            </a:r>
            <a:r>
              <a:rPr lang="ru-RU" sz="1800" b="1" dirty="0" err="1">
                <a:highlight>
                  <a:srgbClr val="00FFFF"/>
                </a:highlight>
              </a:rPr>
              <a:t>мембери</a:t>
            </a:r>
            <a:r>
              <a:rPr lang="uk-UA" sz="1800" b="1" dirty="0">
                <a:highlight>
                  <a:srgbClr val="00FFFF"/>
                </a:highlight>
              </a:rPr>
              <a:t> класу </a:t>
            </a:r>
            <a:r>
              <a:rPr lang="en-US" sz="1800" b="1" dirty="0">
                <a:solidFill>
                  <a:schemeClr val="accent5">
                    <a:lumMod val="75000"/>
                  </a:schemeClr>
                </a:solidFill>
                <a:highlight>
                  <a:srgbClr val="00FFFF"/>
                </a:highlight>
                <a:latin typeface="Consolas" panose="020B0609020204030204" pitchFamily="49" charset="0"/>
              </a:rPr>
              <a:t>Parent</a:t>
            </a:r>
            <a:r>
              <a:rPr lang="en-US" sz="1800" b="1" dirty="0">
                <a:highlight>
                  <a:srgbClr val="00FFFF"/>
                </a:highlight>
              </a:rPr>
              <a:t> </a:t>
            </a:r>
            <a:r>
              <a:rPr lang="uk-UA" sz="1800" b="1" dirty="0">
                <a:highlight>
                  <a:srgbClr val="00FFFF"/>
                </a:highlight>
              </a:rPr>
              <a:t>копіюються в клас </a:t>
            </a:r>
            <a:r>
              <a:rPr lang="en-US" sz="1800" b="1" dirty="0">
                <a:solidFill>
                  <a:schemeClr val="accent5">
                    <a:lumMod val="75000"/>
                  </a:schemeClr>
                </a:solidFill>
                <a:highlight>
                  <a:srgbClr val="00FFFF"/>
                </a:highlight>
                <a:latin typeface="Consolas" panose="020B0609020204030204" pitchFamily="49" charset="0"/>
              </a:rPr>
              <a:t>Child</a:t>
            </a:r>
            <a:r>
              <a:rPr lang="en-US" sz="1800" b="1" dirty="0">
                <a:highlight>
                  <a:srgbClr val="00FFFF"/>
                </a:highlight>
              </a:rPr>
              <a:t>, </a:t>
            </a:r>
            <a:r>
              <a:rPr lang="uk-UA" sz="1800" b="1" dirty="0">
                <a:highlight>
                  <a:srgbClr val="00FFFF"/>
                </a:highlight>
              </a:rPr>
              <a:t>але це не так</a:t>
            </a:r>
            <a:r>
              <a:rPr lang="uk-UA" sz="1800" dirty="0"/>
              <a:t>. Замість цього </a:t>
            </a:r>
            <a:r>
              <a:rPr lang="uk-UA" sz="1800" b="1" dirty="0">
                <a:highlight>
                  <a:srgbClr val="00FF00"/>
                </a:highlight>
              </a:rPr>
              <a:t>розглядайте </a:t>
            </a:r>
            <a:r>
              <a:rPr lang="en-US" sz="1800" b="1" dirty="0">
                <a:solidFill>
                  <a:schemeClr val="accent5">
                    <a:lumMod val="75000"/>
                  </a:schemeClr>
                </a:solidFill>
                <a:highlight>
                  <a:srgbClr val="00FF00"/>
                </a:highlight>
                <a:latin typeface="Consolas" panose="020B0609020204030204" pitchFamily="49" charset="0"/>
              </a:rPr>
              <a:t>Child</a:t>
            </a:r>
            <a:r>
              <a:rPr lang="en-US" sz="1800" b="1" dirty="0">
                <a:highlight>
                  <a:srgbClr val="00FF00"/>
                </a:highlight>
              </a:rPr>
              <a:t> </a:t>
            </a:r>
            <a:r>
              <a:rPr lang="uk-UA" sz="1800" b="1" dirty="0">
                <a:highlight>
                  <a:srgbClr val="00FF00"/>
                </a:highlight>
              </a:rPr>
              <a:t>як клас, який складається з двох частин: перша — </a:t>
            </a:r>
            <a:r>
              <a:rPr lang="en-US" sz="1800" b="1" dirty="0">
                <a:solidFill>
                  <a:schemeClr val="accent5">
                    <a:lumMod val="75000"/>
                  </a:schemeClr>
                </a:solidFill>
                <a:highlight>
                  <a:srgbClr val="00FF00"/>
                </a:highlight>
                <a:latin typeface="Consolas" panose="020B0609020204030204" pitchFamily="49" charset="0"/>
              </a:rPr>
              <a:t>Parent</a:t>
            </a:r>
            <a:r>
              <a:rPr lang="en-US" sz="1800" b="1" dirty="0">
                <a:highlight>
                  <a:srgbClr val="00FF00"/>
                </a:highlight>
              </a:rPr>
              <a:t>, </a:t>
            </a:r>
            <a:r>
              <a:rPr lang="uk-UA" sz="1800" b="1" dirty="0">
                <a:highlight>
                  <a:srgbClr val="00FF00"/>
                </a:highlight>
              </a:rPr>
              <a:t>друга — </a:t>
            </a:r>
            <a:r>
              <a:rPr lang="en-US" sz="1800" b="1" dirty="0">
                <a:solidFill>
                  <a:schemeClr val="accent5">
                    <a:lumMod val="75000"/>
                  </a:schemeClr>
                </a:solidFill>
                <a:highlight>
                  <a:srgbClr val="00FF00"/>
                </a:highlight>
                <a:latin typeface="Consolas" panose="020B0609020204030204" pitchFamily="49" charset="0"/>
              </a:rPr>
              <a:t>Child</a:t>
            </a:r>
            <a:r>
              <a:rPr lang="en-US" sz="1800" dirty="0"/>
              <a:t>:</a:t>
            </a:r>
            <a:endParaRPr lang="ru-RU" sz="1800" dirty="0"/>
          </a:p>
          <a:p>
            <a:pPr marL="540000" indent="360000">
              <a:lnSpc>
                <a:spcPct val="150000"/>
              </a:lnSpc>
              <a:spcBef>
                <a:spcPts val="0"/>
              </a:spcBef>
              <a:buNone/>
            </a:pPr>
            <a:endParaRPr lang="ru-RU" sz="1800" dirty="0"/>
          </a:p>
          <a:p>
            <a:pPr marL="540000" indent="360000">
              <a:lnSpc>
                <a:spcPct val="150000"/>
              </a:lnSpc>
              <a:spcBef>
                <a:spcPts val="0"/>
              </a:spcBef>
              <a:buNone/>
            </a:pPr>
            <a:endParaRPr lang="ru-RU" sz="1800" dirty="0"/>
          </a:p>
          <a:p>
            <a:pPr marL="540000" indent="360000">
              <a:lnSpc>
                <a:spcPct val="150000"/>
              </a:lnSpc>
              <a:spcBef>
                <a:spcPts val="0"/>
              </a:spcBef>
              <a:buNone/>
            </a:pPr>
            <a:endParaRPr lang="ru-RU" sz="1800" dirty="0"/>
          </a:p>
          <a:p>
            <a:pPr marL="540000" indent="360000">
              <a:lnSpc>
                <a:spcPct val="150000"/>
              </a:lnSpc>
              <a:spcBef>
                <a:spcPts val="0"/>
              </a:spcBef>
              <a:buNone/>
            </a:pPr>
            <a:endParaRPr lang="ru-RU" sz="1800" dirty="0"/>
          </a:p>
          <a:p>
            <a:pPr marL="540000" indent="360000">
              <a:lnSpc>
                <a:spcPct val="150000"/>
              </a:lnSpc>
              <a:spcBef>
                <a:spcPts val="0"/>
              </a:spcBef>
              <a:buNone/>
            </a:pPr>
            <a:endParaRPr lang="ru-RU" sz="1800" dirty="0"/>
          </a:p>
          <a:p>
            <a:pPr marL="540000" indent="360000">
              <a:lnSpc>
                <a:spcPct val="150000"/>
              </a:lnSpc>
              <a:spcBef>
                <a:spcPts val="0"/>
              </a:spcBef>
              <a:buNone/>
            </a:pPr>
            <a:endParaRPr lang="ru-RU" sz="1800" dirty="0"/>
          </a:p>
          <a:p>
            <a:pPr marL="540000" indent="360000">
              <a:lnSpc>
                <a:spcPct val="150000"/>
              </a:lnSpc>
              <a:spcBef>
                <a:spcPts val="0"/>
              </a:spcBef>
              <a:buNone/>
            </a:pPr>
            <a:endParaRPr lang="ru-RU" sz="1800" dirty="0"/>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a:t>Ви </a:t>
            </a:r>
            <a:r>
              <a:rPr lang="ru-RU" sz="1800" dirty="0" err="1"/>
              <a:t>вже</a:t>
            </a:r>
            <a:r>
              <a:rPr lang="ru-RU" sz="1800" dirty="0"/>
              <a:t> </a:t>
            </a:r>
            <a:r>
              <a:rPr lang="ru-RU" sz="1800" dirty="0" err="1"/>
              <a:t>бачили</a:t>
            </a:r>
            <a:r>
              <a:rPr lang="ru-RU" sz="1800" dirty="0"/>
              <a:t> </a:t>
            </a:r>
            <a:r>
              <a:rPr lang="ru-RU" sz="1800" dirty="0" err="1"/>
              <a:t>безліч</a:t>
            </a:r>
            <a:r>
              <a:rPr lang="ru-RU" sz="1800" dirty="0"/>
              <a:t> </a:t>
            </a:r>
            <a:r>
              <a:rPr lang="ru-RU" sz="1800" dirty="0" err="1"/>
              <a:t>прикладів</a:t>
            </a:r>
            <a:r>
              <a:rPr lang="ru-RU" sz="1800" dirty="0"/>
              <a:t> того, </a:t>
            </a:r>
            <a:r>
              <a:rPr lang="ru-RU" sz="1800" dirty="0" err="1"/>
              <a:t>що</a:t>
            </a:r>
            <a:r>
              <a:rPr lang="ru-RU" sz="1800" dirty="0"/>
              <a:t> </a:t>
            </a:r>
            <a:r>
              <a:rPr lang="ru-RU" sz="1800" dirty="0" err="1"/>
              <a:t>відбувається</a:t>
            </a:r>
            <a:r>
              <a:rPr lang="ru-RU" sz="1800" dirty="0"/>
              <a:t> при </a:t>
            </a:r>
            <a:r>
              <a:rPr lang="ru-RU" sz="1800" dirty="0" err="1"/>
              <a:t>створенні</a:t>
            </a:r>
            <a:r>
              <a:rPr lang="ru-RU" sz="1800" dirty="0"/>
              <a:t> </a:t>
            </a:r>
            <a:r>
              <a:rPr lang="ru-RU" sz="1800" dirty="0" err="1"/>
              <a:t>об’єктів</a:t>
            </a:r>
            <a:r>
              <a:rPr lang="ru-RU" sz="1800" dirty="0"/>
              <a:t> </a:t>
            </a:r>
            <a:r>
              <a:rPr lang="ru-RU" sz="1800" dirty="0" err="1"/>
              <a:t>звичайного</a:t>
            </a:r>
            <a:r>
              <a:rPr lang="ru-RU" sz="1800" dirty="0"/>
              <a:t> (НЕ </a:t>
            </a:r>
            <a:r>
              <a:rPr lang="ru-RU" sz="1800" dirty="0" err="1"/>
              <a:t>дочірнього</a:t>
            </a:r>
            <a:r>
              <a:rPr lang="ru-RU" sz="1800" dirty="0"/>
              <a:t>) </a:t>
            </a:r>
            <a:r>
              <a:rPr lang="ru-RU" sz="1800" dirty="0" err="1"/>
              <a:t>класу</a:t>
            </a:r>
            <a:r>
              <a:rPr lang="ru-RU" sz="1800" dirty="0"/>
              <a:t>:</a:t>
            </a:r>
            <a:endParaRPr lang="uk-UA" sz="1800" dirty="0"/>
          </a:p>
        </p:txBody>
      </p:sp>
      <p:pic>
        <p:nvPicPr>
          <p:cNvPr id="4" name="Рисунок 3">
            <a:extLst>
              <a:ext uri="{FF2B5EF4-FFF2-40B4-BE49-F238E27FC236}">
                <a16:creationId xmlns:a16="http://schemas.microsoft.com/office/drawing/2014/main" id="{FF682890-438A-42EE-A86F-B863C58DE903}"/>
              </a:ext>
            </a:extLst>
          </p:cNvPr>
          <p:cNvPicPr>
            <a:picLocks noChangeAspect="1"/>
          </p:cNvPicPr>
          <p:nvPr/>
        </p:nvPicPr>
        <p:blipFill>
          <a:blip r:embed="rId2"/>
          <a:stretch>
            <a:fillRect/>
          </a:stretch>
        </p:blipFill>
        <p:spPr>
          <a:xfrm>
            <a:off x="704688" y="2351045"/>
            <a:ext cx="5667013" cy="3013602"/>
          </a:xfrm>
          <a:prstGeom prst="rect">
            <a:avLst/>
          </a:prstGeom>
        </p:spPr>
      </p:pic>
      <p:pic>
        <p:nvPicPr>
          <p:cNvPr id="6" name="Рисунок 5">
            <a:extLst>
              <a:ext uri="{FF2B5EF4-FFF2-40B4-BE49-F238E27FC236}">
                <a16:creationId xmlns:a16="http://schemas.microsoft.com/office/drawing/2014/main" id="{46A27E29-33E6-4466-B039-691A814D5D58}"/>
              </a:ext>
            </a:extLst>
          </p:cNvPr>
          <p:cNvPicPr>
            <a:picLocks noChangeAspect="1"/>
          </p:cNvPicPr>
          <p:nvPr/>
        </p:nvPicPr>
        <p:blipFill>
          <a:blip r:embed="rId3"/>
          <a:stretch>
            <a:fillRect/>
          </a:stretch>
        </p:blipFill>
        <p:spPr>
          <a:xfrm>
            <a:off x="7971099" y="3240911"/>
            <a:ext cx="3516213" cy="1967440"/>
          </a:xfrm>
          <a:prstGeom prst="rect">
            <a:avLst/>
          </a:prstGeom>
        </p:spPr>
      </p:pic>
    </p:spTree>
    <p:extLst>
      <p:ext uri="{BB962C8B-B14F-4D97-AF65-F5344CB8AC3E}">
        <p14:creationId xmlns:p14="http://schemas.microsoft.com/office/powerpoint/2010/main" val="166061878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Порядок побудови дочірніх класів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Parent</a:t>
            </a:r>
            <a:r>
              <a:rPr lang="en-US" sz="1800" dirty="0"/>
              <a:t> — </a:t>
            </a:r>
            <a:r>
              <a:rPr lang="uk-UA" sz="1800" dirty="0"/>
              <a:t>це не дочірній клас, тому що він не наслідує властивості будь-яких інших класів. Мова </a:t>
            </a:r>
            <a:r>
              <a:rPr lang="en-US" sz="1800" dirty="0"/>
              <a:t>C++ </a:t>
            </a:r>
            <a:r>
              <a:rPr lang="uk-UA" sz="1800" dirty="0"/>
              <a:t>виділяє пам’ять для </a:t>
            </a:r>
            <a:r>
              <a:rPr lang="en-US" sz="1800" dirty="0">
                <a:solidFill>
                  <a:schemeClr val="accent5">
                    <a:lumMod val="75000"/>
                  </a:schemeClr>
                </a:solidFill>
                <a:latin typeface="Consolas" panose="020B0609020204030204" pitchFamily="49" charset="0"/>
              </a:rPr>
              <a:t>Parent</a:t>
            </a:r>
            <a:r>
              <a:rPr lang="en-US" sz="1800" dirty="0"/>
              <a:t>, </a:t>
            </a:r>
            <a:r>
              <a:rPr lang="uk-UA" sz="1800" dirty="0"/>
              <a:t>потім викликається конструктор за замовчуванням класу </a:t>
            </a:r>
            <a:r>
              <a:rPr lang="en-US" sz="1800" dirty="0">
                <a:solidFill>
                  <a:schemeClr val="accent5">
                    <a:lumMod val="75000"/>
                  </a:schemeClr>
                </a:solidFill>
                <a:latin typeface="Consolas" panose="020B0609020204030204" pitchFamily="49" charset="0"/>
              </a:rPr>
              <a:t>Parent</a:t>
            </a:r>
            <a:r>
              <a:rPr lang="en-US" sz="1800" dirty="0"/>
              <a:t> </a:t>
            </a:r>
            <a:r>
              <a:rPr lang="uk-UA" sz="1800" dirty="0"/>
              <a:t>для виконання ініціалізації.</a:t>
            </a:r>
          </a:p>
          <a:p>
            <a:pPr marL="540000" indent="360000">
              <a:lnSpc>
                <a:spcPct val="150000"/>
              </a:lnSpc>
              <a:spcBef>
                <a:spcPts val="0"/>
              </a:spcBef>
              <a:buNone/>
            </a:pPr>
            <a:r>
              <a:rPr lang="uk-UA" sz="1800" dirty="0"/>
              <a:t>Тепер розглянемо, що відбувається при </a:t>
            </a:r>
            <a:r>
              <a:rPr lang="uk-UA" sz="1800" b="1" dirty="0">
                <a:highlight>
                  <a:srgbClr val="00FF00"/>
                </a:highlight>
              </a:rPr>
              <a:t>створенні об’єктів дочірнього класу</a:t>
            </a:r>
            <a:r>
              <a:rPr lang="uk-UA"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t>На перший </a:t>
            </a:r>
            <a:r>
              <a:rPr lang="ru-RU" sz="1800" dirty="0" err="1"/>
              <a:t>погляд</a:t>
            </a:r>
            <a:r>
              <a:rPr lang="ru-RU" sz="1800" dirty="0"/>
              <a:t> все </a:t>
            </a:r>
            <a:r>
              <a:rPr lang="ru-RU" sz="1800" dirty="0" err="1"/>
              <a:t>начебто</a:t>
            </a:r>
            <a:r>
              <a:rPr lang="ru-RU" sz="1800" dirty="0"/>
              <a:t> так само, як і в </a:t>
            </a:r>
            <a:r>
              <a:rPr lang="ru-RU" sz="1800" dirty="0" err="1"/>
              <a:t>попередньому</a:t>
            </a:r>
            <a:r>
              <a:rPr lang="ru-RU" sz="1800" dirty="0"/>
              <a:t> </a:t>
            </a:r>
            <a:r>
              <a:rPr lang="ru-RU" sz="1800" dirty="0" err="1"/>
              <a:t>прикладі</a:t>
            </a:r>
            <a:r>
              <a:rPr lang="ru-RU" sz="1800" dirty="0"/>
              <a:t>, але “</a:t>
            </a:r>
            <a:r>
              <a:rPr lang="ru-RU" sz="1800" dirty="0" err="1"/>
              <a:t>під</a:t>
            </a:r>
            <a:r>
              <a:rPr lang="ru-RU" sz="1800" dirty="0"/>
              <a:t> капотом” </a:t>
            </a:r>
            <a:r>
              <a:rPr lang="ru-RU" sz="1800" dirty="0" err="1"/>
              <a:t>це</a:t>
            </a:r>
            <a:r>
              <a:rPr lang="ru-RU" sz="1800" dirty="0"/>
              <a:t> не </a:t>
            </a:r>
            <a:r>
              <a:rPr lang="ru-RU" sz="1800" dirty="0" err="1"/>
              <a:t>зовсім</a:t>
            </a:r>
            <a:r>
              <a:rPr lang="ru-RU" sz="1800" dirty="0"/>
              <a:t> так. Як ми </a:t>
            </a:r>
            <a:r>
              <a:rPr lang="ru-RU" sz="1800" dirty="0" err="1"/>
              <a:t>вже</a:t>
            </a:r>
            <a:r>
              <a:rPr lang="ru-RU" sz="1800" dirty="0"/>
              <a:t> говорили, </a:t>
            </a:r>
            <a:r>
              <a:rPr lang="ru-RU" sz="1800" dirty="0" err="1"/>
              <a:t>клас</a:t>
            </a:r>
            <a:r>
              <a:rPr lang="ru-RU" sz="1800" dirty="0"/>
              <a:t> </a:t>
            </a:r>
            <a:r>
              <a:rPr lang="ru-RU" sz="1800" dirty="0">
                <a:solidFill>
                  <a:schemeClr val="accent5">
                    <a:lumMod val="75000"/>
                  </a:schemeClr>
                </a:solidFill>
                <a:latin typeface="Consolas" panose="020B0609020204030204" pitchFamily="49" charset="0"/>
              </a:rPr>
              <a:t>Child</a:t>
            </a:r>
            <a:r>
              <a:rPr lang="ru-RU" sz="1800" dirty="0"/>
              <a:t> </a:t>
            </a:r>
            <a:r>
              <a:rPr lang="ru-RU" sz="1800" b="1" dirty="0" err="1">
                <a:highlight>
                  <a:srgbClr val="00FF00"/>
                </a:highlight>
              </a:rPr>
              <a:t>складається</a:t>
            </a:r>
            <a:r>
              <a:rPr lang="ru-RU" sz="1800" b="1" dirty="0">
                <a:highlight>
                  <a:srgbClr val="00FF00"/>
                </a:highlight>
              </a:rPr>
              <a:t> з </a:t>
            </a:r>
            <a:r>
              <a:rPr lang="ru-RU" sz="1800" b="1" dirty="0" err="1">
                <a:highlight>
                  <a:srgbClr val="00FF00"/>
                </a:highlight>
              </a:rPr>
              <a:t>двох</a:t>
            </a:r>
            <a:r>
              <a:rPr lang="ru-RU" sz="1800" b="1" dirty="0">
                <a:highlight>
                  <a:srgbClr val="00FF00"/>
                </a:highlight>
              </a:rPr>
              <a:t> </a:t>
            </a:r>
            <a:r>
              <a:rPr lang="ru-RU" sz="1800" b="1" dirty="0" err="1">
                <a:highlight>
                  <a:srgbClr val="00FF00"/>
                </a:highlight>
              </a:rPr>
              <a:t>частин</a:t>
            </a:r>
            <a:r>
              <a:rPr lang="ru-RU" sz="1800" dirty="0"/>
              <a:t>: </a:t>
            </a:r>
            <a:r>
              <a:rPr lang="ru-RU" sz="1800" dirty="0" err="1"/>
              <a:t>частина</a:t>
            </a:r>
            <a:r>
              <a:rPr lang="ru-RU" sz="1800" dirty="0"/>
              <a:t> </a:t>
            </a:r>
            <a:r>
              <a:rPr lang="ru-RU" sz="1800" dirty="0" err="1">
                <a:solidFill>
                  <a:schemeClr val="accent5">
                    <a:lumMod val="75000"/>
                  </a:schemeClr>
                </a:solidFill>
                <a:latin typeface="Consolas" panose="020B0609020204030204" pitchFamily="49" charset="0"/>
              </a:rPr>
              <a:t>Parent</a:t>
            </a:r>
            <a:r>
              <a:rPr lang="ru-RU" sz="1800" dirty="0"/>
              <a:t> і </a:t>
            </a:r>
            <a:r>
              <a:rPr lang="ru-RU" sz="1800" dirty="0" err="1"/>
              <a:t>частина</a:t>
            </a:r>
            <a:r>
              <a:rPr lang="ru-RU" sz="1800" dirty="0"/>
              <a:t> </a:t>
            </a:r>
            <a:r>
              <a:rPr lang="ru-RU" sz="1800" dirty="0">
                <a:solidFill>
                  <a:schemeClr val="accent5">
                    <a:lumMod val="75000"/>
                  </a:schemeClr>
                </a:solidFill>
                <a:latin typeface="Consolas" panose="020B0609020204030204" pitchFamily="49" charset="0"/>
              </a:rPr>
              <a:t>Child</a:t>
            </a:r>
            <a:r>
              <a:rPr lang="ru-RU" sz="1800" dirty="0"/>
              <a:t>. Коли C++ </a:t>
            </a:r>
            <a:r>
              <a:rPr lang="ru-RU" sz="1800" dirty="0" err="1"/>
              <a:t>створює</a:t>
            </a:r>
            <a:r>
              <a:rPr lang="ru-RU" sz="1800" dirty="0"/>
              <a:t> </a:t>
            </a:r>
            <a:r>
              <a:rPr lang="ru-RU" sz="1800" dirty="0" err="1"/>
              <a:t>об’єкти</a:t>
            </a:r>
            <a:r>
              <a:rPr lang="ru-RU" sz="1800" dirty="0"/>
              <a:t> </a:t>
            </a:r>
            <a:r>
              <a:rPr lang="ru-RU" sz="1800" dirty="0" err="1"/>
              <a:t>дочірніх</a:t>
            </a:r>
            <a:r>
              <a:rPr lang="ru-RU" sz="1800" dirty="0"/>
              <a:t> </a:t>
            </a:r>
            <a:r>
              <a:rPr lang="ru-RU" sz="1800" dirty="0" err="1"/>
              <a:t>класів</a:t>
            </a:r>
            <a:r>
              <a:rPr lang="ru-RU" sz="1800" dirty="0"/>
              <a:t>, то </a:t>
            </a:r>
            <a:r>
              <a:rPr lang="ru-RU" sz="1800" dirty="0" err="1"/>
              <a:t>він</a:t>
            </a:r>
            <a:r>
              <a:rPr lang="ru-RU" sz="1800" dirty="0"/>
              <a:t> робить </a:t>
            </a:r>
            <a:r>
              <a:rPr lang="ru-RU" sz="1800" dirty="0" err="1"/>
              <a:t>це</a:t>
            </a:r>
            <a:r>
              <a:rPr lang="ru-RU" sz="1800" dirty="0"/>
              <a:t> </a:t>
            </a:r>
            <a:r>
              <a:rPr lang="ru-RU" sz="1800" dirty="0" err="1"/>
              <a:t>поетапно</a:t>
            </a:r>
            <a:r>
              <a:rPr lang="ru-RU" sz="1800" dirty="0"/>
              <a:t>. </a:t>
            </a:r>
            <a:r>
              <a:rPr lang="ru-RU" sz="1800" dirty="0" err="1"/>
              <a:t>Спочатку</a:t>
            </a:r>
            <a:r>
              <a:rPr lang="ru-RU" sz="1800" dirty="0"/>
              <a:t> </a:t>
            </a:r>
            <a:r>
              <a:rPr lang="ru-RU" sz="1800" dirty="0" err="1"/>
              <a:t>створюється</a:t>
            </a:r>
            <a:r>
              <a:rPr lang="ru-RU" sz="1800" dirty="0"/>
              <a:t> </a:t>
            </a:r>
            <a:r>
              <a:rPr lang="ru-RU" sz="1800" dirty="0" err="1"/>
              <a:t>найвищий</a:t>
            </a:r>
            <a:r>
              <a:rPr lang="ru-RU" sz="1800" dirty="0"/>
              <a:t> </a:t>
            </a:r>
            <a:r>
              <a:rPr lang="ru-RU" sz="1800" dirty="0" err="1"/>
              <a:t>клас</a:t>
            </a:r>
            <a:r>
              <a:rPr lang="ru-RU" sz="1800" dirty="0"/>
              <a:t> </a:t>
            </a:r>
            <a:r>
              <a:rPr lang="ru-RU" sz="1800" dirty="0" err="1"/>
              <a:t>ієрархії</a:t>
            </a:r>
            <a:r>
              <a:rPr lang="ru-RU" sz="1800" dirty="0"/>
              <a:t> (той, </a:t>
            </a:r>
            <a:r>
              <a:rPr lang="ru-RU" sz="1800" dirty="0" err="1"/>
              <a:t>який</a:t>
            </a:r>
            <a:r>
              <a:rPr lang="ru-RU" sz="1800" dirty="0"/>
              <a:t> </a:t>
            </a:r>
            <a:r>
              <a:rPr lang="ru-RU" sz="1800" dirty="0" err="1"/>
              <a:t>батько</a:t>
            </a:r>
            <a:r>
              <a:rPr lang="ru-RU" sz="1800" dirty="0"/>
              <a:t>). </a:t>
            </a:r>
            <a:r>
              <a:rPr lang="ru-RU" sz="1800" dirty="0" err="1"/>
              <a:t>Потім</a:t>
            </a:r>
            <a:r>
              <a:rPr lang="ru-RU" sz="1800" dirty="0"/>
              <a:t> </a:t>
            </a:r>
            <a:r>
              <a:rPr lang="ru-RU" sz="1800" dirty="0" err="1"/>
              <a:t>створюється</a:t>
            </a:r>
            <a:r>
              <a:rPr lang="ru-RU" sz="1800" dirty="0"/>
              <a:t> </a:t>
            </a:r>
            <a:r>
              <a:rPr lang="ru-RU" sz="1800" dirty="0" err="1"/>
              <a:t>дочірній</a:t>
            </a:r>
            <a:r>
              <a:rPr lang="ru-RU" sz="1800" dirty="0"/>
              <a:t> </a:t>
            </a:r>
            <a:r>
              <a:rPr lang="ru-RU" sz="1800" dirty="0" err="1"/>
              <a:t>клас</a:t>
            </a:r>
            <a:r>
              <a:rPr lang="ru-RU" sz="1800" dirty="0"/>
              <a:t>, </a:t>
            </a:r>
            <a:r>
              <a:rPr lang="ru-RU" sz="1800" dirty="0" err="1"/>
              <a:t>який</a:t>
            </a:r>
            <a:r>
              <a:rPr lang="ru-RU" sz="1800" dirty="0"/>
              <a:t> </a:t>
            </a:r>
            <a:r>
              <a:rPr lang="ru-RU" sz="1800" dirty="0" err="1"/>
              <a:t>йде</a:t>
            </a:r>
            <a:r>
              <a:rPr lang="ru-RU" sz="1800" dirty="0"/>
              <a:t> </a:t>
            </a:r>
            <a:r>
              <a:rPr lang="ru-RU" sz="1800" dirty="0" err="1"/>
              <a:t>наступним</a:t>
            </a:r>
            <a:r>
              <a:rPr lang="ru-RU" sz="1800" dirty="0"/>
              <a:t> по порядку, і так до тих </a:t>
            </a:r>
            <a:r>
              <a:rPr lang="ru-RU" sz="1800" dirty="0" err="1"/>
              <a:t>пір</a:t>
            </a:r>
            <a:r>
              <a:rPr lang="ru-RU" sz="1800" dirty="0"/>
              <a:t>, </a:t>
            </a:r>
            <a:r>
              <a:rPr lang="ru-RU" sz="1800" dirty="0" err="1"/>
              <a:t>поки</a:t>
            </a:r>
            <a:r>
              <a:rPr lang="ru-RU" sz="1800" dirty="0"/>
              <a:t> не буде створено </a:t>
            </a:r>
            <a:r>
              <a:rPr lang="ru-RU" sz="1800" dirty="0" err="1"/>
              <a:t>останній</a:t>
            </a:r>
            <a:r>
              <a:rPr lang="ru-RU" sz="1800" dirty="0"/>
              <a:t> </a:t>
            </a:r>
            <a:r>
              <a:rPr lang="ru-RU" sz="1800" dirty="0" err="1"/>
              <a:t>клас</a:t>
            </a:r>
            <a:r>
              <a:rPr lang="ru-RU" sz="1800" dirty="0"/>
              <a:t> (той, </a:t>
            </a:r>
            <a:r>
              <a:rPr lang="ru-RU" sz="1800" dirty="0" err="1"/>
              <a:t>який</a:t>
            </a:r>
            <a:r>
              <a:rPr lang="ru-RU" sz="1800" dirty="0"/>
              <a:t> </a:t>
            </a:r>
            <a:r>
              <a:rPr lang="ru-RU" sz="1800" dirty="0" err="1"/>
              <a:t>знаходиться</a:t>
            </a:r>
            <a:r>
              <a:rPr lang="ru-RU" sz="1800" dirty="0"/>
              <a:t> в самому низу </a:t>
            </a:r>
            <a:r>
              <a:rPr lang="ru-RU" sz="1800" dirty="0" err="1"/>
              <a:t>ієрархії</a:t>
            </a:r>
            <a:r>
              <a:rPr lang="ru-RU" sz="1800" dirty="0"/>
              <a:t>).</a:t>
            </a:r>
            <a:endParaRPr lang="uk-UA" sz="1800" dirty="0"/>
          </a:p>
        </p:txBody>
      </p:sp>
      <p:pic>
        <p:nvPicPr>
          <p:cNvPr id="5" name="Рисунок 4">
            <a:extLst>
              <a:ext uri="{FF2B5EF4-FFF2-40B4-BE49-F238E27FC236}">
                <a16:creationId xmlns:a16="http://schemas.microsoft.com/office/drawing/2014/main" id="{53A9AD67-3650-4150-B5A7-6A9C9F9CD52F}"/>
              </a:ext>
            </a:extLst>
          </p:cNvPr>
          <p:cNvPicPr>
            <a:picLocks noChangeAspect="1"/>
          </p:cNvPicPr>
          <p:nvPr/>
        </p:nvPicPr>
        <p:blipFill>
          <a:blip r:embed="rId2"/>
          <a:stretch>
            <a:fillRect/>
          </a:stretch>
        </p:blipFill>
        <p:spPr>
          <a:xfrm>
            <a:off x="4183102" y="2547086"/>
            <a:ext cx="3825795" cy="2140661"/>
          </a:xfrm>
          <a:prstGeom prst="rect">
            <a:avLst/>
          </a:prstGeom>
        </p:spPr>
      </p:pic>
    </p:spTree>
    <p:extLst>
      <p:ext uri="{BB962C8B-B14F-4D97-AF65-F5344CB8AC3E}">
        <p14:creationId xmlns:p14="http://schemas.microsoft.com/office/powerpoint/2010/main" val="56302508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Порядок побудови дочірніх класів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8813539" cy="6000307"/>
          </a:xfrm>
        </p:spPr>
        <p:txBody>
          <a:bodyPr>
            <a:normAutofit/>
          </a:bodyPr>
          <a:lstStyle/>
          <a:p>
            <a:pPr marL="540000" indent="360000">
              <a:lnSpc>
                <a:spcPct val="150000"/>
              </a:lnSpc>
              <a:spcBef>
                <a:spcPts val="0"/>
              </a:spcBef>
              <a:buNone/>
            </a:pPr>
            <a:r>
              <a:rPr lang="uk-UA" sz="1800" dirty="0"/>
              <a:t>Тому, при створенні об’єкта класу </a:t>
            </a:r>
            <a:r>
              <a:rPr lang="en-US" sz="1800" dirty="0">
                <a:solidFill>
                  <a:schemeClr val="accent5">
                    <a:lumMod val="75000"/>
                  </a:schemeClr>
                </a:solidFill>
                <a:latin typeface="Consolas" panose="020B0609020204030204" pitchFamily="49" charset="0"/>
              </a:rPr>
              <a:t>Child</a:t>
            </a:r>
            <a:r>
              <a:rPr lang="en-US" sz="1800" dirty="0"/>
              <a:t>, </a:t>
            </a:r>
            <a:r>
              <a:rPr lang="uk-UA" sz="1800" b="1" dirty="0">
                <a:highlight>
                  <a:srgbClr val="00FFFF"/>
                </a:highlight>
              </a:rPr>
              <a:t>спочатку створюється частина </a:t>
            </a:r>
            <a:r>
              <a:rPr lang="en-US" sz="1800" b="1" dirty="0">
                <a:solidFill>
                  <a:schemeClr val="accent5">
                    <a:lumMod val="75000"/>
                  </a:schemeClr>
                </a:solidFill>
                <a:highlight>
                  <a:srgbClr val="00FFFF"/>
                </a:highlight>
                <a:latin typeface="Consolas" panose="020B0609020204030204" pitchFamily="49" charset="0"/>
              </a:rPr>
              <a:t>Parent</a:t>
            </a:r>
            <a:r>
              <a:rPr lang="en-US" sz="1800" b="1" dirty="0">
                <a:highlight>
                  <a:srgbClr val="00FFFF"/>
                </a:highlight>
              </a:rPr>
              <a:t> </a:t>
            </a:r>
            <a:r>
              <a:rPr lang="uk-UA" sz="1800" b="1" dirty="0">
                <a:highlight>
                  <a:srgbClr val="00FFFF"/>
                </a:highlight>
              </a:rPr>
              <a:t>класу </a:t>
            </a:r>
            <a:r>
              <a:rPr lang="en-US" sz="1800" b="1" dirty="0">
                <a:solidFill>
                  <a:schemeClr val="accent5">
                    <a:lumMod val="75000"/>
                  </a:schemeClr>
                </a:solidFill>
                <a:highlight>
                  <a:srgbClr val="00FFFF"/>
                </a:highlight>
                <a:latin typeface="Consolas" panose="020B0609020204030204" pitchFamily="49" charset="0"/>
              </a:rPr>
              <a:t>Child</a:t>
            </a:r>
            <a:r>
              <a:rPr lang="en-US" sz="1800" b="1" dirty="0">
                <a:highlight>
                  <a:srgbClr val="00FFFF"/>
                </a:highlight>
              </a:rPr>
              <a:t> </a:t>
            </a:r>
            <a:r>
              <a:rPr lang="en-US" sz="1800" dirty="0"/>
              <a:t>(</a:t>
            </a:r>
            <a:r>
              <a:rPr lang="uk-UA" sz="1800" dirty="0"/>
              <a:t>з використанням конструктора за замовчуванням класу </a:t>
            </a:r>
            <a:r>
              <a:rPr lang="en-US" sz="1800" dirty="0">
                <a:solidFill>
                  <a:schemeClr val="accent5">
                    <a:lumMod val="75000"/>
                  </a:schemeClr>
                </a:solidFill>
                <a:latin typeface="Consolas" panose="020B0609020204030204" pitchFamily="49" charset="0"/>
              </a:rPr>
              <a:t>Parent</a:t>
            </a:r>
            <a:r>
              <a:rPr lang="en-US" sz="1800" dirty="0"/>
              <a:t>) </a:t>
            </a:r>
            <a:r>
              <a:rPr lang="uk-UA" sz="1800" dirty="0"/>
              <a:t>і після того, як з частиною </a:t>
            </a:r>
            <a:r>
              <a:rPr lang="en-US" sz="1800" dirty="0">
                <a:solidFill>
                  <a:schemeClr val="accent5">
                    <a:lumMod val="75000"/>
                  </a:schemeClr>
                </a:solidFill>
                <a:latin typeface="Consolas" panose="020B0609020204030204" pitchFamily="49" charset="0"/>
              </a:rPr>
              <a:t>Parent</a:t>
            </a:r>
            <a:r>
              <a:rPr lang="en-US" sz="1800" dirty="0"/>
              <a:t> </a:t>
            </a:r>
            <a:r>
              <a:rPr lang="uk-UA" sz="1800" dirty="0"/>
              <a:t>завершено, </a:t>
            </a:r>
            <a:r>
              <a:rPr lang="uk-UA" sz="1800" b="1" dirty="0">
                <a:highlight>
                  <a:srgbClr val="FFFF00"/>
                </a:highlight>
              </a:rPr>
              <a:t>створюється друга частина </a:t>
            </a:r>
            <a:r>
              <a:rPr lang="en-US" sz="1800" b="1" dirty="0">
                <a:solidFill>
                  <a:schemeClr val="accent5">
                    <a:lumMod val="75000"/>
                  </a:schemeClr>
                </a:solidFill>
                <a:highlight>
                  <a:srgbClr val="FFFF00"/>
                </a:highlight>
                <a:latin typeface="Consolas" panose="020B0609020204030204" pitchFamily="49" charset="0"/>
              </a:rPr>
              <a:t>Child</a:t>
            </a:r>
            <a:r>
              <a:rPr lang="en-US" sz="1800" dirty="0"/>
              <a:t> (</a:t>
            </a:r>
            <a:r>
              <a:rPr lang="uk-UA" sz="1800" dirty="0"/>
              <a:t>з використанням конструктора за замовчуванням класу </a:t>
            </a:r>
            <a:r>
              <a:rPr lang="en-US" sz="1800" dirty="0">
                <a:solidFill>
                  <a:schemeClr val="accent5">
                    <a:lumMod val="75000"/>
                  </a:schemeClr>
                </a:solidFill>
                <a:latin typeface="Consolas" panose="020B0609020204030204" pitchFamily="49" charset="0"/>
              </a:rPr>
              <a:t>Child</a:t>
            </a:r>
            <a:r>
              <a:rPr lang="en-US" sz="1800" dirty="0"/>
              <a:t>). </a:t>
            </a:r>
            <a:r>
              <a:rPr lang="uk-UA" sz="1800" dirty="0"/>
              <a:t>У нашому прикладі більше немає дочірніх класів, тому на цьому все і завершується.</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Цей процес насправді легко проілюструвати:</a:t>
            </a:r>
          </a:p>
        </p:txBody>
      </p:sp>
      <p:pic>
        <p:nvPicPr>
          <p:cNvPr id="5" name="Рисунок 4">
            <a:extLst>
              <a:ext uri="{FF2B5EF4-FFF2-40B4-BE49-F238E27FC236}">
                <a16:creationId xmlns:a16="http://schemas.microsoft.com/office/drawing/2014/main" id="{2E581A9F-9BA2-467F-A669-9A044089796E}"/>
              </a:ext>
            </a:extLst>
          </p:cNvPr>
          <p:cNvPicPr>
            <a:picLocks noChangeAspect="1"/>
          </p:cNvPicPr>
          <p:nvPr/>
        </p:nvPicPr>
        <p:blipFill>
          <a:blip r:embed="rId2"/>
          <a:stretch>
            <a:fillRect/>
          </a:stretch>
        </p:blipFill>
        <p:spPr>
          <a:xfrm>
            <a:off x="8813540" y="-1"/>
            <a:ext cx="3378459" cy="6858000"/>
          </a:xfrm>
          <a:prstGeom prst="rect">
            <a:avLst/>
          </a:prstGeom>
        </p:spPr>
      </p:pic>
      <p:pic>
        <p:nvPicPr>
          <p:cNvPr id="7" name="Рисунок 6">
            <a:extLst>
              <a:ext uri="{FF2B5EF4-FFF2-40B4-BE49-F238E27FC236}">
                <a16:creationId xmlns:a16="http://schemas.microsoft.com/office/drawing/2014/main" id="{39D7071F-4BB0-43EF-948D-F34EAB984064}"/>
              </a:ext>
            </a:extLst>
          </p:cNvPr>
          <p:cNvPicPr>
            <a:picLocks noChangeAspect="1"/>
          </p:cNvPicPr>
          <p:nvPr/>
        </p:nvPicPr>
        <p:blipFill>
          <a:blip r:embed="rId3"/>
          <a:stretch>
            <a:fillRect/>
          </a:stretch>
        </p:blipFill>
        <p:spPr>
          <a:xfrm>
            <a:off x="3103085" y="4427677"/>
            <a:ext cx="3274565" cy="2056382"/>
          </a:xfrm>
          <a:prstGeom prst="rect">
            <a:avLst/>
          </a:prstGeom>
        </p:spPr>
      </p:pic>
    </p:spTree>
    <p:extLst>
      <p:ext uri="{BB962C8B-B14F-4D97-AF65-F5344CB8AC3E}">
        <p14:creationId xmlns:p14="http://schemas.microsoft.com/office/powerpoint/2010/main" val="64984308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Порядок побудови дочірніх класів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Як ви можете бачити, при створенні </a:t>
            </a:r>
            <a:r>
              <a:rPr lang="en-US" sz="1800" dirty="0">
                <a:solidFill>
                  <a:schemeClr val="accent5">
                    <a:lumMod val="75000"/>
                  </a:schemeClr>
                </a:solidFill>
                <a:latin typeface="Consolas" panose="020B0609020204030204" pitchFamily="49" charset="0"/>
              </a:rPr>
              <a:t>Child</a:t>
            </a:r>
            <a:r>
              <a:rPr lang="en-US" sz="1800" dirty="0"/>
              <a:t> </a:t>
            </a:r>
            <a:r>
              <a:rPr lang="uk-UA" sz="1800" dirty="0"/>
              <a:t>спочатку створюється частина </a:t>
            </a:r>
            <a:r>
              <a:rPr lang="en-US" sz="1800" dirty="0">
                <a:solidFill>
                  <a:schemeClr val="accent5">
                    <a:lumMod val="75000"/>
                  </a:schemeClr>
                </a:solidFill>
                <a:latin typeface="Consolas" panose="020B0609020204030204" pitchFamily="49" charset="0"/>
              </a:rPr>
              <a:t>Parent</a:t>
            </a:r>
            <a:r>
              <a:rPr lang="en-US" sz="1800" dirty="0"/>
              <a:t> </a:t>
            </a:r>
            <a:r>
              <a:rPr lang="uk-UA" sz="1800" dirty="0"/>
              <a:t>класу </a:t>
            </a:r>
            <a:r>
              <a:rPr lang="en-US" sz="1800" dirty="0">
                <a:solidFill>
                  <a:schemeClr val="accent5">
                    <a:lumMod val="75000"/>
                  </a:schemeClr>
                </a:solidFill>
                <a:latin typeface="Consolas" panose="020B0609020204030204" pitchFamily="49" charset="0"/>
              </a:rPr>
              <a:t>Child</a:t>
            </a:r>
            <a:r>
              <a:rPr lang="en-US" sz="1800" dirty="0"/>
              <a:t>. </a:t>
            </a:r>
            <a:r>
              <a:rPr lang="uk-UA" sz="1800" dirty="0"/>
              <a:t>У цьому є сенс, тому що (логічно) дитина не може існувати без батьків. Це також сприяє безпеці та ефективності виконання коду: дочірній клас часто використовує </a:t>
            </a:r>
            <a:r>
              <a:rPr lang="ru-RU" sz="1800" dirty="0"/>
              <a:t>поля</a:t>
            </a:r>
            <a:r>
              <a:rPr lang="uk-UA" sz="1800" dirty="0"/>
              <a:t> і методи батька, але батьківський клас нічого не знає про свій дочірній клас. </a:t>
            </a:r>
            <a:r>
              <a:rPr lang="uk-UA" sz="1800" b="1" dirty="0">
                <a:highlight>
                  <a:srgbClr val="00FF00"/>
                </a:highlight>
              </a:rPr>
              <a:t>Початкова ініціалізація батьківського класу гарантує, що його поля і методи будуть </a:t>
            </a:r>
            <a:r>
              <a:rPr lang="uk-UA" sz="1800" b="1" dirty="0" err="1">
                <a:highlight>
                  <a:srgbClr val="00FF00"/>
                </a:highlight>
              </a:rPr>
              <a:t>проініціалізовані</a:t>
            </a:r>
            <a:r>
              <a:rPr lang="uk-UA" sz="1800" b="1" dirty="0">
                <a:highlight>
                  <a:srgbClr val="00FF00"/>
                </a:highlight>
              </a:rPr>
              <a:t> до моменту використання їх дочірнім класом</a:t>
            </a:r>
            <a:r>
              <a:rPr lang="uk-UA" sz="1800" dirty="0"/>
              <a:t>.</a:t>
            </a:r>
          </a:p>
        </p:txBody>
      </p:sp>
    </p:spTree>
    <p:extLst>
      <p:ext uri="{BB962C8B-B14F-4D97-AF65-F5344CB8AC3E}">
        <p14:creationId xmlns:p14="http://schemas.microsoft.com/office/powerpoint/2010/main" val="149228771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200" b="1" dirty="0"/>
              <a:t>Порядок </a:t>
            </a:r>
            <a:r>
              <a:rPr lang="ru-RU" sz="3200" b="1" dirty="0" err="1"/>
              <a:t>побудови</a:t>
            </a:r>
            <a:r>
              <a:rPr lang="ru-RU" sz="3200" b="1" dirty="0"/>
              <a:t> </a:t>
            </a:r>
            <a:r>
              <a:rPr lang="ru-RU" sz="3200" b="1" dirty="0" err="1"/>
              <a:t>класів</a:t>
            </a:r>
            <a:r>
              <a:rPr lang="ru-RU" sz="3200" b="1" dirty="0"/>
              <a:t> в “</a:t>
            </a:r>
            <a:r>
              <a:rPr lang="ru-RU" sz="3200" b="1" dirty="0" err="1"/>
              <a:t>ланцюжку</a:t>
            </a:r>
            <a:r>
              <a:rPr lang="ru-RU" sz="3200" b="1" dirty="0"/>
              <a:t>” </a:t>
            </a:r>
            <a:r>
              <a:rPr lang="ru-RU" sz="3200" b="1" dirty="0" err="1"/>
              <a:t>спадкувань</a:t>
            </a:r>
            <a:endParaRPr lang="uk-UA" sz="32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9541915" cy="6000307"/>
          </a:xfrm>
        </p:spPr>
        <p:txBody>
          <a:bodyPr>
            <a:normAutofit/>
          </a:bodyPr>
          <a:lstStyle/>
          <a:p>
            <a:pPr marL="540000" indent="360000">
              <a:lnSpc>
                <a:spcPct val="150000"/>
              </a:lnSpc>
              <a:spcBef>
                <a:spcPts val="0"/>
              </a:spcBef>
              <a:buNone/>
            </a:pPr>
            <a:r>
              <a:rPr lang="ru-RU" sz="1800" dirty="0"/>
              <a:t>Часто </a:t>
            </a:r>
            <a:r>
              <a:rPr lang="ru-RU" sz="1800" dirty="0" err="1"/>
              <a:t>трапляються</a:t>
            </a:r>
            <a:r>
              <a:rPr lang="ru-RU" sz="1800" dirty="0"/>
              <a:t> </a:t>
            </a:r>
            <a:r>
              <a:rPr lang="ru-RU" sz="1800" dirty="0" err="1"/>
              <a:t>ситуації</a:t>
            </a:r>
            <a:r>
              <a:rPr lang="ru-RU" sz="1800" dirty="0"/>
              <a:t>, коли </a:t>
            </a:r>
            <a:r>
              <a:rPr lang="ru-RU" sz="1800" dirty="0" err="1"/>
              <a:t>одні</a:t>
            </a:r>
            <a:r>
              <a:rPr lang="ru-RU" sz="1800" dirty="0"/>
              <a:t> </a:t>
            </a:r>
            <a:r>
              <a:rPr lang="ru-RU" sz="1800" dirty="0" err="1"/>
              <a:t>класи</a:t>
            </a:r>
            <a:r>
              <a:rPr lang="ru-RU" sz="1800" dirty="0"/>
              <a:t> </a:t>
            </a:r>
            <a:r>
              <a:rPr lang="ru-RU" sz="1800" dirty="0" err="1"/>
              <a:t>успадковують</a:t>
            </a:r>
            <a:r>
              <a:rPr lang="ru-RU" sz="1800" dirty="0"/>
              <a:t> </a:t>
            </a:r>
            <a:r>
              <a:rPr lang="ru-RU" sz="1800" dirty="0" err="1"/>
              <a:t>властивості</a:t>
            </a:r>
            <a:r>
              <a:rPr lang="ru-RU" sz="1800" dirty="0"/>
              <a:t> </a:t>
            </a:r>
            <a:r>
              <a:rPr lang="ru-RU" sz="1800" dirty="0" err="1"/>
              <a:t>інших</a:t>
            </a:r>
            <a:r>
              <a:rPr lang="ru-RU" sz="1800" dirty="0"/>
              <a:t> </a:t>
            </a:r>
            <a:r>
              <a:rPr lang="ru-RU" sz="1800" dirty="0" err="1"/>
              <a:t>класів</a:t>
            </a:r>
            <a:r>
              <a:rPr lang="ru-RU" sz="1800" dirty="0"/>
              <a:t>, </a:t>
            </a:r>
            <a:r>
              <a:rPr lang="ru-RU" sz="1800" dirty="0" err="1"/>
              <a:t>які</a:t>
            </a:r>
            <a:r>
              <a:rPr lang="ru-RU" sz="1800" dirty="0"/>
              <a:t>, в свою </a:t>
            </a:r>
            <a:r>
              <a:rPr lang="ru-RU" sz="1800" dirty="0" err="1"/>
              <a:t>чергу</a:t>
            </a:r>
            <a:r>
              <a:rPr lang="ru-RU" sz="1800" dirty="0"/>
              <a:t>, </a:t>
            </a:r>
            <a:r>
              <a:rPr lang="ru-RU" sz="1800" dirty="0" err="1"/>
              <a:t>успадковують</a:t>
            </a:r>
            <a:r>
              <a:rPr lang="ru-RU" sz="1800" dirty="0"/>
              <a:t> </a:t>
            </a:r>
            <a:r>
              <a:rPr lang="ru-RU" sz="1800" dirty="0" err="1"/>
              <a:t>властивості</a:t>
            </a:r>
            <a:r>
              <a:rPr lang="ru-RU" sz="1800" dirty="0"/>
              <a:t> </a:t>
            </a:r>
            <a:r>
              <a:rPr lang="ru-RU" sz="1800" dirty="0" err="1"/>
              <a:t>своїх</a:t>
            </a:r>
            <a:r>
              <a:rPr lang="ru-RU" sz="1800" dirty="0"/>
              <a:t> </a:t>
            </a:r>
            <a:r>
              <a:rPr lang="ru-RU" sz="1800" dirty="0" err="1"/>
              <a:t>попередніх</a:t>
            </a:r>
            <a:r>
              <a:rPr lang="ru-RU" sz="1800" dirty="0"/>
              <a:t> (</a:t>
            </a:r>
            <a:r>
              <a:rPr lang="ru-RU" sz="1800" dirty="0" err="1"/>
              <a:t>батьківських</a:t>
            </a:r>
            <a:r>
              <a:rPr lang="ru-RU" sz="1800" dirty="0"/>
              <a:t>) </a:t>
            </a:r>
            <a:r>
              <a:rPr lang="ru-RU" sz="1800" dirty="0" err="1"/>
              <a:t>класів</a:t>
            </a:r>
            <a:r>
              <a:rPr lang="ru-RU" sz="1800" dirty="0"/>
              <a:t>. </a:t>
            </a:r>
            <a:r>
              <a:rPr lang="ru-RU" sz="1800" dirty="0" err="1"/>
              <a:t>Наприклад</a:t>
            </a:r>
            <a:r>
              <a:rPr lang="ru-RU" sz="1800" dirty="0"/>
              <a:t>:</a:t>
            </a:r>
            <a:endParaRPr lang="uk-UA" sz="1800" dirty="0"/>
          </a:p>
        </p:txBody>
      </p:sp>
      <p:pic>
        <p:nvPicPr>
          <p:cNvPr id="5" name="Рисунок 4">
            <a:extLst>
              <a:ext uri="{FF2B5EF4-FFF2-40B4-BE49-F238E27FC236}">
                <a16:creationId xmlns:a16="http://schemas.microsoft.com/office/drawing/2014/main" id="{8EAD7C7B-4F4C-4DEF-8914-477FCC5C0E34}"/>
              </a:ext>
            </a:extLst>
          </p:cNvPr>
          <p:cNvPicPr>
            <a:picLocks noChangeAspect="1"/>
          </p:cNvPicPr>
          <p:nvPr/>
        </p:nvPicPr>
        <p:blipFill>
          <a:blip r:embed="rId2"/>
          <a:stretch>
            <a:fillRect/>
          </a:stretch>
        </p:blipFill>
        <p:spPr>
          <a:xfrm>
            <a:off x="9541916" y="0"/>
            <a:ext cx="2650083" cy="6858000"/>
          </a:xfrm>
          <a:prstGeom prst="rect">
            <a:avLst/>
          </a:prstGeom>
        </p:spPr>
      </p:pic>
    </p:spTree>
    <p:extLst>
      <p:ext uri="{BB962C8B-B14F-4D97-AF65-F5344CB8AC3E}">
        <p14:creationId xmlns:p14="http://schemas.microsoft.com/office/powerpoint/2010/main" val="4257633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Композиція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Відносини в композиції — </a:t>
            </a:r>
            <a:r>
              <a:rPr lang="uk-UA" sz="1800" b="1" dirty="0">
                <a:highlight>
                  <a:srgbClr val="00FF00"/>
                </a:highlight>
              </a:rPr>
              <a:t>це відносини “частин-цілого”</a:t>
            </a:r>
            <a:r>
              <a:rPr lang="uk-UA" sz="1800" dirty="0"/>
              <a:t>. Наприклад, серце є частиною тіла людини. </a:t>
            </a:r>
            <a:r>
              <a:rPr lang="uk-UA" sz="1800" b="1" dirty="0">
                <a:highlight>
                  <a:srgbClr val="00FF00"/>
                </a:highlight>
              </a:rPr>
              <a:t>Частина в композиції може бути частиною тільки одного об’єкту за раз</a:t>
            </a:r>
            <a:r>
              <a:rPr lang="uk-UA" sz="1800" dirty="0"/>
              <a:t>. Серце, яке є частиною тіла однієї людини, не може бути одночасно частиною тіла ще однієї людини.</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У відносинах всередині композиції </a:t>
            </a:r>
            <a:r>
              <a:rPr lang="uk-UA" sz="1800" b="1" dirty="0">
                <a:highlight>
                  <a:srgbClr val="00FF00"/>
                </a:highlight>
              </a:rPr>
              <a:t>об’єкт несе відповідальність за існування частин</a:t>
            </a:r>
            <a:r>
              <a:rPr lang="uk-UA" sz="1800" dirty="0"/>
              <a:t>. Найчастіше це означає, що </a:t>
            </a:r>
            <a:r>
              <a:rPr lang="uk-UA" sz="1800" b="1" dirty="0">
                <a:highlight>
                  <a:srgbClr val="00FFFF"/>
                </a:highlight>
              </a:rPr>
              <a:t>частина створюється при створенні об’єкта і знищується при його знищенні</a:t>
            </a:r>
            <a:r>
              <a:rPr lang="uk-UA" sz="1800" dirty="0"/>
              <a:t>. Але в більш широкому контексті це означає, що </a:t>
            </a:r>
            <a:r>
              <a:rPr lang="uk-UA" sz="1800" b="1" dirty="0">
                <a:highlight>
                  <a:srgbClr val="FFFF00"/>
                </a:highlight>
              </a:rPr>
              <a:t>об’єкт керує часом життя частини таким чином, що користувач, який використовує об’єкт, не повинен брати в цьому участь</a:t>
            </a:r>
            <a:r>
              <a:rPr lang="uk-UA" sz="1800" dirty="0"/>
              <a:t>. Наприклад, при створенні тіла створюється і серце. Коли тіло людини знищується, то і її серце знищується теж.</a:t>
            </a:r>
          </a:p>
        </p:txBody>
      </p:sp>
    </p:spTree>
    <p:extLst>
      <p:ext uri="{BB962C8B-B14F-4D97-AF65-F5344CB8AC3E}">
        <p14:creationId xmlns:p14="http://schemas.microsoft.com/office/powerpoint/2010/main" val="255940409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200" b="1" dirty="0"/>
              <a:t>Порядок </a:t>
            </a:r>
            <a:r>
              <a:rPr lang="ru-RU" sz="3200" b="1" dirty="0" err="1"/>
              <a:t>побудови</a:t>
            </a:r>
            <a:r>
              <a:rPr lang="ru-RU" sz="3200" b="1" dirty="0"/>
              <a:t> </a:t>
            </a:r>
            <a:r>
              <a:rPr lang="ru-RU" sz="3200" b="1" dirty="0" err="1"/>
              <a:t>класів</a:t>
            </a:r>
            <a:r>
              <a:rPr lang="ru-RU" sz="3200" b="1" dirty="0"/>
              <a:t> в “</a:t>
            </a:r>
            <a:r>
              <a:rPr lang="ru-RU" sz="3200" b="1" dirty="0" err="1"/>
              <a:t>ланцюжку</a:t>
            </a:r>
            <a:r>
              <a:rPr lang="ru-RU" sz="3200" b="1" dirty="0"/>
              <a:t>” </a:t>
            </a:r>
            <a:r>
              <a:rPr lang="ru-RU" sz="3200" b="1" dirty="0" err="1"/>
              <a:t>спадкувань</a:t>
            </a:r>
            <a:endParaRPr lang="uk-UA" sz="32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Пам’ятайте, що в </a:t>
            </a:r>
            <a:r>
              <a:rPr lang="en-US" sz="1800" dirty="0"/>
              <a:t>C++ </a:t>
            </a:r>
            <a:r>
              <a:rPr lang="uk-UA" sz="1800" dirty="0"/>
              <a:t>завжди йде побудова з «першого» або «топового» класу ієрархії. Потім </a:t>
            </a:r>
            <a:r>
              <a:rPr lang="en-US" sz="1800" dirty="0"/>
              <a:t>C++ </a:t>
            </a:r>
            <a:r>
              <a:rPr lang="uk-UA" sz="1800" dirty="0"/>
              <a:t>переходить до наступного класу ієрархії і виконує його побудову. Цей процес послідовний.</a:t>
            </a:r>
          </a:p>
          <a:p>
            <a:pPr marL="540000" indent="360000">
              <a:lnSpc>
                <a:spcPct val="150000"/>
              </a:lnSpc>
              <a:spcBef>
                <a:spcPts val="0"/>
              </a:spcBef>
              <a:buNone/>
            </a:pPr>
            <a:r>
              <a:rPr lang="uk-UA" sz="1800" dirty="0"/>
              <a:t>Проілюструємо порядок побудови класів у вищенаведеному “ланцюжку” спадкування:</a:t>
            </a:r>
          </a:p>
        </p:txBody>
      </p:sp>
      <p:pic>
        <p:nvPicPr>
          <p:cNvPr id="5" name="Рисунок 4">
            <a:extLst>
              <a:ext uri="{FF2B5EF4-FFF2-40B4-BE49-F238E27FC236}">
                <a16:creationId xmlns:a16="http://schemas.microsoft.com/office/drawing/2014/main" id="{BFD48966-5366-435F-9796-8CFE1165A9CD}"/>
              </a:ext>
            </a:extLst>
          </p:cNvPr>
          <p:cNvPicPr>
            <a:picLocks noChangeAspect="1"/>
          </p:cNvPicPr>
          <p:nvPr/>
        </p:nvPicPr>
        <p:blipFill>
          <a:blip r:embed="rId2"/>
          <a:stretch>
            <a:fillRect/>
          </a:stretch>
        </p:blipFill>
        <p:spPr>
          <a:xfrm>
            <a:off x="782762" y="2248325"/>
            <a:ext cx="4865683" cy="4476029"/>
          </a:xfrm>
          <a:prstGeom prst="rect">
            <a:avLst/>
          </a:prstGeom>
        </p:spPr>
      </p:pic>
      <p:pic>
        <p:nvPicPr>
          <p:cNvPr id="7" name="Рисунок 6">
            <a:extLst>
              <a:ext uri="{FF2B5EF4-FFF2-40B4-BE49-F238E27FC236}">
                <a16:creationId xmlns:a16="http://schemas.microsoft.com/office/drawing/2014/main" id="{DD63A964-6A00-4B68-94A3-B11B5E4405C5}"/>
              </a:ext>
            </a:extLst>
          </p:cNvPr>
          <p:cNvPicPr>
            <a:picLocks noChangeAspect="1"/>
          </p:cNvPicPr>
          <p:nvPr/>
        </p:nvPicPr>
        <p:blipFill>
          <a:blip r:embed="rId3"/>
          <a:stretch>
            <a:fillRect/>
          </a:stretch>
        </p:blipFill>
        <p:spPr>
          <a:xfrm>
            <a:off x="6271688" y="2231030"/>
            <a:ext cx="2089038" cy="4510617"/>
          </a:xfrm>
          <a:prstGeom prst="rect">
            <a:avLst/>
          </a:prstGeom>
        </p:spPr>
      </p:pic>
    </p:spTree>
    <p:extLst>
      <p:ext uri="{BB962C8B-B14F-4D97-AF65-F5344CB8AC3E}">
        <p14:creationId xmlns:p14="http://schemas.microsoft.com/office/powerpoint/2010/main" val="111139234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200" b="1" dirty="0" err="1"/>
              <a:t>Висновки</a:t>
            </a:r>
            <a:endParaRPr lang="uk-UA" sz="32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Мова </a:t>
            </a:r>
            <a:r>
              <a:rPr lang="en-US" sz="1800" b="1" dirty="0">
                <a:highlight>
                  <a:srgbClr val="00FF00"/>
                </a:highlight>
              </a:rPr>
              <a:t>C++ </a:t>
            </a:r>
            <a:r>
              <a:rPr lang="uk-UA" sz="1800" b="1" dirty="0">
                <a:highlight>
                  <a:srgbClr val="00FF00"/>
                </a:highlight>
              </a:rPr>
              <a:t>виконує побудову дочірніх класів поетапно, починаючи з верхнього класу ієрархії і закінчуючи нижнім класом ієрархії. У міру побудови кожного класу для виконання ініціалізації викликається відповідний конструктор відповідного класу</a:t>
            </a:r>
            <a:r>
              <a:rPr lang="uk-UA" sz="1800" dirty="0"/>
              <a:t>.</a:t>
            </a:r>
          </a:p>
        </p:txBody>
      </p:sp>
    </p:spTree>
    <p:extLst>
      <p:ext uri="{BB962C8B-B14F-4D97-AF65-F5344CB8AC3E}">
        <p14:creationId xmlns:p14="http://schemas.microsoft.com/office/powerpoint/2010/main" val="23821498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200" b="1" dirty="0" err="1"/>
              <a:t>Конструктори</a:t>
            </a:r>
            <a:r>
              <a:rPr lang="ru-RU" sz="3200" b="1" dirty="0"/>
              <a:t> і </a:t>
            </a:r>
            <a:r>
              <a:rPr lang="ru-RU" sz="3200" b="1" dirty="0" err="1"/>
              <a:t>ініціалізація</a:t>
            </a:r>
            <a:endParaRPr lang="uk-UA" sz="32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A8C04064-5274-49C6-9468-A54B4B7CBD90}"/>
              </a:ext>
            </a:extLst>
          </p:cNvPr>
          <p:cNvPicPr>
            <a:picLocks noChangeAspect="1"/>
          </p:cNvPicPr>
          <p:nvPr/>
        </p:nvPicPr>
        <p:blipFill>
          <a:blip r:embed="rId2"/>
          <a:stretch>
            <a:fillRect/>
          </a:stretch>
        </p:blipFill>
        <p:spPr>
          <a:xfrm>
            <a:off x="3468309" y="0"/>
            <a:ext cx="5255381" cy="6858000"/>
          </a:xfrm>
          <a:prstGeom prst="rect">
            <a:avLst/>
          </a:prstGeom>
        </p:spPr>
      </p:pic>
    </p:spTree>
    <p:extLst>
      <p:ext uri="{BB962C8B-B14F-4D97-AF65-F5344CB8AC3E}">
        <p14:creationId xmlns:p14="http://schemas.microsoft.com/office/powerpoint/2010/main" val="240681197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200" b="1" dirty="0" err="1"/>
              <a:t>Конструктори</a:t>
            </a:r>
            <a:r>
              <a:rPr lang="ru-RU" sz="3200" b="1" dirty="0"/>
              <a:t> і </a:t>
            </a:r>
            <a:r>
              <a:rPr lang="ru-RU" sz="3200" b="1" dirty="0" err="1"/>
              <a:t>ініціалізація</a:t>
            </a:r>
            <a:endParaRPr lang="uk-UA" sz="32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lnSpcReduction="10000"/>
          </a:bodyPr>
          <a:lstStyle/>
          <a:p>
            <a:pPr marL="540000" indent="360000">
              <a:lnSpc>
                <a:spcPct val="150000"/>
              </a:lnSpc>
              <a:spcBef>
                <a:spcPts val="0"/>
              </a:spcBef>
              <a:buNone/>
            </a:pPr>
            <a:r>
              <a:rPr lang="ru-RU" sz="1800" dirty="0" err="1"/>
              <a:t>Зі</a:t>
            </a:r>
            <a:r>
              <a:rPr lang="ru-RU" sz="1800" dirty="0"/>
              <a:t> </a:t>
            </a:r>
            <a:r>
              <a:rPr lang="ru-RU" sz="1800" dirty="0" err="1"/>
              <a:t>звичайними</a:t>
            </a:r>
            <a:r>
              <a:rPr lang="ru-RU" sz="1800" dirty="0"/>
              <a:t> (НЕ </a:t>
            </a:r>
            <a:r>
              <a:rPr lang="ru-RU" sz="1800" dirty="0" err="1"/>
              <a:t>дочірніми</a:t>
            </a:r>
            <a:r>
              <a:rPr lang="ru-RU" sz="1800" dirty="0"/>
              <a:t>) </a:t>
            </a:r>
            <a:r>
              <a:rPr lang="ru-RU" sz="1800" dirty="0" err="1"/>
              <a:t>класами</a:t>
            </a:r>
            <a:r>
              <a:rPr lang="ru-RU" sz="1800" dirty="0"/>
              <a:t> конструктору </a:t>
            </a:r>
            <a:r>
              <a:rPr lang="ru-RU" sz="1800" dirty="0" err="1"/>
              <a:t>потрібно</a:t>
            </a:r>
            <a:r>
              <a:rPr lang="ru-RU" sz="1800" dirty="0"/>
              <a:t> </a:t>
            </a:r>
            <a:r>
              <a:rPr lang="ru-RU" sz="1800" dirty="0" err="1"/>
              <a:t>морочитися</a:t>
            </a:r>
            <a:r>
              <a:rPr lang="ru-RU" sz="1800" dirty="0"/>
              <a:t> </a:t>
            </a:r>
            <a:r>
              <a:rPr lang="ru-RU" sz="1800" dirty="0" err="1"/>
              <a:t>тільки</a:t>
            </a:r>
            <a:r>
              <a:rPr lang="ru-RU" sz="1800" dirty="0"/>
              <a:t> з </a:t>
            </a:r>
            <a:r>
              <a:rPr lang="ru-RU" sz="1800" dirty="0" err="1"/>
              <a:t>мемберами</a:t>
            </a:r>
            <a:r>
              <a:rPr lang="ru-RU" sz="1800" dirty="0"/>
              <a:t> </a:t>
            </a:r>
            <a:r>
              <a:rPr lang="ru-RU" sz="1800" dirty="0" err="1"/>
              <a:t>свого</a:t>
            </a:r>
            <a:r>
              <a:rPr lang="ru-RU" sz="1800" dirty="0"/>
              <a:t> </a:t>
            </a:r>
            <a:r>
              <a:rPr lang="ru-RU" sz="1800" dirty="0" err="1"/>
              <a:t>класу</a:t>
            </a:r>
            <a:r>
              <a:rPr lang="ru-RU" sz="1800" dirty="0"/>
              <a:t>. </a:t>
            </a:r>
            <a:r>
              <a:rPr lang="ru-RU" sz="1800" dirty="0" err="1"/>
              <a:t>Наприклад</a:t>
            </a:r>
            <a:r>
              <a:rPr lang="ru-RU" sz="1800" dirty="0"/>
              <a:t>, </a:t>
            </a:r>
            <a:r>
              <a:rPr lang="ru-RU" sz="1800" dirty="0" err="1"/>
              <a:t>об’єкт</a:t>
            </a:r>
            <a:r>
              <a:rPr lang="ru-RU" sz="1800" dirty="0"/>
              <a:t> </a:t>
            </a:r>
            <a:r>
              <a:rPr lang="ru-RU" sz="1800" dirty="0" err="1"/>
              <a:t>класу</a:t>
            </a:r>
            <a:r>
              <a:rPr lang="ru-RU" sz="1800" dirty="0"/>
              <a:t> </a:t>
            </a:r>
            <a:r>
              <a:rPr lang="ru-RU" sz="1800" dirty="0" err="1">
                <a:solidFill>
                  <a:schemeClr val="accent5">
                    <a:lumMod val="75000"/>
                  </a:schemeClr>
                </a:solidFill>
                <a:latin typeface="Consolas" panose="020B0609020204030204" pitchFamily="49" charset="0"/>
              </a:rPr>
              <a:t>Parent</a:t>
            </a:r>
            <a:r>
              <a:rPr lang="ru-RU" sz="1800" dirty="0"/>
              <a:t> </a:t>
            </a:r>
            <a:r>
              <a:rPr lang="ru-RU" sz="1800" dirty="0" err="1"/>
              <a:t>створюється</a:t>
            </a:r>
            <a:r>
              <a:rPr lang="ru-RU" sz="1800" dirty="0"/>
              <a:t> </a:t>
            </a:r>
            <a:r>
              <a:rPr lang="ru-RU" sz="1800" dirty="0" err="1"/>
              <a:t>наступним</a:t>
            </a:r>
            <a:r>
              <a:rPr lang="ru-RU" sz="1800" dirty="0"/>
              <a:t> чином:</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Ось що насправді відбувається при ініціалізації об’єкта </a:t>
            </a:r>
            <a:r>
              <a:rPr lang="en-US" sz="1800" dirty="0">
                <a:solidFill>
                  <a:schemeClr val="accent5">
                    <a:lumMod val="75000"/>
                  </a:schemeClr>
                </a:solidFill>
                <a:latin typeface="Consolas" panose="020B0609020204030204" pitchFamily="49" charset="0"/>
              </a:rPr>
              <a:t>parent</a:t>
            </a:r>
            <a:r>
              <a:rPr lang="en-US" sz="1800" dirty="0"/>
              <a:t>:</a:t>
            </a:r>
          </a:p>
          <a:p>
            <a:pPr marL="825750" indent="-285750">
              <a:lnSpc>
                <a:spcPct val="150000"/>
              </a:lnSpc>
              <a:spcBef>
                <a:spcPts val="0"/>
              </a:spcBef>
            </a:pPr>
            <a:r>
              <a:rPr lang="en-US" sz="1800" dirty="0"/>
              <a:t>   </a:t>
            </a:r>
            <a:r>
              <a:rPr lang="uk-UA" sz="1800" dirty="0"/>
              <a:t>виділяється пам’ять об’єкту </a:t>
            </a:r>
            <a:r>
              <a:rPr lang="en-US" sz="1800" dirty="0">
                <a:solidFill>
                  <a:schemeClr val="accent5">
                    <a:lumMod val="75000"/>
                  </a:schemeClr>
                </a:solidFill>
                <a:latin typeface="Consolas" panose="020B0609020204030204" pitchFamily="49" charset="0"/>
              </a:rPr>
              <a:t>parent</a:t>
            </a:r>
            <a:r>
              <a:rPr lang="en-US" sz="1800" dirty="0"/>
              <a:t>;</a:t>
            </a:r>
          </a:p>
          <a:p>
            <a:pPr marL="825750" indent="-285750">
              <a:lnSpc>
                <a:spcPct val="150000"/>
              </a:lnSpc>
              <a:spcBef>
                <a:spcPts val="0"/>
              </a:spcBef>
            </a:pPr>
            <a:r>
              <a:rPr lang="en-US" sz="1800" dirty="0"/>
              <a:t>   </a:t>
            </a:r>
            <a:r>
              <a:rPr lang="uk-UA" sz="1800" dirty="0"/>
              <a:t>викликається відповідний конструктор класу </a:t>
            </a:r>
            <a:r>
              <a:rPr lang="en-US" sz="1800" dirty="0">
                <a:solidFill>
                  <a:schemeClr val="accent5">
                    <a:lumMod val="75000"/>
                  </a:schemeClr>
                </a:solidFill>
                <a:latin typeface="Consolas" panose="020B0609020204030204" pitchFamily="49" charset="0"/>
              </a:rPr>
              <a:t>Parent</a:t>
            </a:r>
            <a:r>
              <a:rPr lang="en-US" sz="1800" dirty="0"/>
              <a:t>;</a:t>
            </a:r>
          </a:p>
          <a:p>
            <a:pPr marL="825750" indent="-285750">
              <a:lnSpc>
                <a:spcPct val="150000"/>
              </a:lnSpc>
              <a:spcBef>
                <a:spcPts val="0"/>
              </a:spcBef>
            </a:pPr>
            <a:r>
              <a:rPr lang="en-US" sz="1800" dirty="0"/>
              <a:t>   </a:t>
            </a:r>
            <a:r>
              <a:rPr lang="uk-UA" sz="1800" b="1" dirty="0"/>
              <a:t>список ініціалізації </a:t>
            </a:r>
            <a:r>
              <a:rPr lang="uk-UA" sz="1800" dirty="0" err="1"/>
              <a:t>ініціалізує</a:t>
            </a:r>
            <a:r>
              <a:rPr lang="uk-UA" sz="1800" dirty="0"/>
              <a:t> змінні;</a:t>
            </a:r>
          </a:p>
          <a:p>
            <a:pPr marL="825750" indent="-285750">
              <a:lnSpc>
                <a:spcPct val="150000"/>
              </a:lnSpc>
              <a:spcBef>
                <a:spcPts val="0"/>
              </a:spcBef>
            </a:pPr>
            <a:r>
              <a:rPr lang="uk-UA" sz="1800" dirty="0"/>
              <a:t>   виконується тіло конструктора;</a:t>
            </a:r>
          </a:p>
          <a:p>
            <a:pPr marL="825750" indent="-285750">
              <a:lnSpc>
                <a:spcPct val="150000"/>
              </a:lnSpc>
              <a:spcBef>
                <a:spcPts val="0"/>
              </a:spcBef>
            </a:pPr>
            <a:r>
              <a:rPr lang="uk-UA" sz="1800" dirty="0"/>
              <a:t>   точка виконання повертається назад в </a:t>
            </a:r>
            <a:r>
              <a:rPr lang="en-US" sz="1800" dirty="0"/>
              <a:t>caller.</a:t>
            </a:r>
          </a:p>
          <a:p>
            <a:pPr marL="540000" indent="0">
              <a:lnSpc>
                <a:spcPct val="150000"/>
              </a:lnSpc>
              <a:spcBef>
                <a:spcPts val="0"/>
              </a:spcBef>
              <a:buNone/>
            </a:pPr>
            <a:r>
              <a:rPr lang="ru-RU" sz="1800" dirty="0"/>
              <a:t>Все </a:t>
            </a:r>
            <a:r>
              <a:rPr lang="ru-RU" sz="1800" dirty="0" err="1"/>
              <a:t>досить</a:t>
            </a:r>
            <a:r>
              <a:rPr lang="ru-RU" sz="1800" dirty="0"/>
              <a:t>-таки просто. З </a:t>
            </a:r>
            <a:r>
              <a:rPr lang="ru-RU" sz="1800" dirty="0" err="1"/>
              <a:t>дочірніми</a:t>
            </a:r>
            <a:r>
              <a:rPr lang="ru-RU" sz="1800" dirty="0"/>
              <a:t> </a:t>
            </a:r>
            <a:r>
              <a:rPr lang="ru-RU" sz="1800" dirty="0" err="1"/>
              <a:t>класами</a:t>
            </a:r>
            <a:r>
              <a:rPr lang="ru-RU" sz="1800" dirty="0"/>
              <a:t> </a:t>
            </a:r>
            <a:r>
              <a:rPr lang="ru-RU" sz="1800" dirty="0" err="1"/>
              <a:t>справи</a:t>
            </a:r>
            <a:r>
              <a:rPr lang="ru-RU" sz="1800" dirty="0"/>
              <a:t> </a:t>
            </a:r>
            <a:r>
              <a:rPr lang="ru-RU" sz="1800" dirty="0" err="1"/>
              <a:t>йдуть</a:t>
            </a:r>
            <a:r>
              <a:rPr lang="ru-RU" sz="1800" dirty="0"/>
              <a:t> </a:t>
            </a:r>
            <a:r>
              <a:rPr lang="ru-RU" sz="1800" dirty="0" err="1"/>
              <a:t>трохи</a:t>
            </a:r>
            <a:r>
              <a:rPr lang="ru-RU" sz="1800" dirty="0"/>
              <a:t> </a:t>
            </a:r>
            <a:r>
              <a:rPr lang="ru-RU" sz="1800" dirty="0" err="1"/>
              <a:t>складніше</a:t>
            </a:r>
            <a:r>
              <a:rPr lang="ru-RU" sz="1800" dirty="0"/>
              <a:t>:</a:t>
            </a:r>
            <a:endParaRPr lang="uk-UA" sz="1800" dirty="0"/>
          </a:p>
        </p:txBody>
      </p:sp>
      <p:pic>
        <p:nvPicPr>
          <p:cNvPr id="5" name="Рисунок 4">
            <a:extLst>
              <a:ext uri="{FF2B5EF4-FFF2-40B4-BE49-F238E27FC236}">
                <a16:creationId xmlns:a16="http://schemas.microsoft.com/office/drawing/2014/main" id="{705023D8-AC19-4165-A6E6-A988DCD06235}"/>
              </a:ext>
            </a:extLst>
          </p:cNvPr>
          <p:cNvPicPr>
            <a:picLocks noChangeAspect="1"/>
          </p:cNvPicPr>
          <p:nvPr/>
        </p:nvPicPr>
        <p:blipFill>
          <a:blip r:embed="rId2"/>
          <a:stretch>
            <a:fillRect/>
          </a:stretch>
        </p:blipFill>
        <p:spPr>
          <a:xfrm>
            <a:off x="2416213" y="1699846"/>
            <a:ext cx="7359571" cy="2313205"/>
          </a:xfrm>
          <a:prstGeom prst="rect">
            <a:avLst/>
          </a:prstGeom>
        </p:spPr>
      </p:pic>
    </p:spTree>
    <p:extLst>
      <p:ext uri="{BB962C8B-B14F-4D97-AF65-F5344CB8AC3E}">
        <p14:creationId xmlns:p14="http://schemas.microsoft.com/office/powerpoint/2010/main" val="20734839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200" b="1" dirty="0" err="1"/>
              <a:t>Конструктори</a:t>
            </a:r>
            <a:r>
              <a:rPr lang="ru-RU" sz="3200" b="1" dirty="0"/>
              <a:t> і </a:t>
            </a:r>
            <a:r>
              <a:rPr lang="ru-RU" sz="3200" b="1" dirty="0" err="1"/>
              <a:t>ініціалізація</a:t>
            </a:r>
            <a:endParaRPr lang="uk-UA" sz="32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Ось що відбувається при ініціалізації об’єкту </a:t>
            </a:r>
            <a:r>
              <a:rPr lang="en-US" sz="1800" dirty="0">
                <a:solidFill>
                  <a:schemeClr val="accent5">
                    <a:lumMod val="75000"/>
                  </a:schemeClr>
                </a:solidFill>
                <a:latin typeface="Consolas" panose="020B0609020204030204" pitchFamily="49" charset="0"/>
              </a:rPr>
              <a:t>child</a:t>
            </a:r>
            <a:r>
              <a:rPr lang="en-US" sz="1800" dirty="0"/>
              <a:t>:</a:t>
            </a:r>
          </a:p>
          <a:p>
            <a:pPr marL="882900" indent="-342900">
              <a:lnSpc>
                <a:spcPct val="150000"/>
              </a:lnSpc>
              <a:spcBef>
                <a:spcPts val="0"/>
              </a:spcBef>
              <a:buFont typeface="+mj-lt"/>
              <a:buAutoNum type="arabicPeriod"/>
            </a:pPr>
            <a:r>
              <a:rPr lang="en-US" sz="1800" dirty="0"/>
              <a:t>   </a:t>
            </a:r>
            <a:r>
              <a:rPr lang="uk-UA" sz="1800" dirty="0"/>
              <a:t>виділяється пам’ять об’єкту дочірнього класу (достатня порція пам’яті для частини </a:t>
            </a:r>
            <a:r>
              <a:rPr lang="en-US" sz="1800" dirty="0">
                <a:solidFill>
                  <a:schemeClr val="accent5">
                    <a:lumMod val="75000"/>
                  </a:schemeClr>
                </a:solidFill>
                <a:latin typeface="Consolas" panose="020B0609020204030204" pitchFamily="49" charset="0"/>
              </a:rPr>
              <a:t>Parent</a:t>
            </a:r>
            <a:r>
              <a:rPr lang="en-US" sz="1800" dirty="0"/>
              <a:t> </a:t>
            </a:r>
            <a:r>
              <a:rPr lang="uk-UA" sz="1800" dirty="0"/>
              <a:t>і частини </a:t>
            </a:r>
            <a:r>
              <a:rPr lang="en-US" sz="1800" dirty="0">
                <a:solidFill>
                  <a:schemeClr val="accent5">
                    <a:lumMod val="75000"/>
                  </a:schemeClr>
                </a:solidFill>
                <a:latin typeface="Consolas" panose="020B0609020204030204" pitchFamily="49" charset="0"/>
              </a:rPr>
              <a:t>Child</a:t>
            </a:r>
            <a:r>
              <a:rPr lang="en-US" sz="1800" dirty="0"/>
              <a:t> </a:t>
            </a:r>
            <a:r>
              <a:rPr lang="uk-UA" sz="1800" dirty="0"/>
              <a:t>об’єкту класу </a:t>
            </a:r>
            <a:r>
              <a:rPr lang="en-US" sz="1800" dirty="0">
                <a:solidFill>
                  <a:schemeClr val="accent5">
                    <a:lumMod val="75000"/>
                  </a:schemeClr>
                </a:solidFill>
                <a:latin typeface="Consolas" panose="020B0609020204030204" pitchFamily="49" charset="0"/>
              </a:rPr>
              <a:t>Child</a:t>
            </a:r>
            <a:r>
              <a:rPr lang="en-US" sz="1800" dirty="0"/>
              <a:t>);</a:t>
            </a:r>
          </a:p>
          <a:p>
            <a:pPr marL="882900" indent="-342900">
              <a:lnSpc>
                <a:spcPct val="150000"/>
              </a:lnSpc>
              <a:spcBef>
                <a:spcPts val="0"/>
              </a:spcBef>
              <a:buFont typeface="+mj-lt"/>
              <a:buAutoNum type="arabicPeriod"/>
            </a:pPr>
            <a:r>
              <a:rPr lang="en-US" sz="1800" dirty="0"/>
              <a:t>   </a:t>
            </a:r>
            <a:r>
              <a:rPr lang="uk-UA" sz="1800" dirty="0"/>
              <a:t>викликається відповідний конструктор класу </a:t>
            </a:r>
            <a:r>
              <a:rPr lang="en-US" sz="1800" dirty="0">
                <a:solidFill>
                  <a:schemeClr val="accent5">
                    <a:lumMod val="75000"/>
                  </a:schemeClr>
                </a:solidFill>
                <a:latin typeface="Consolas" panose="020B0609020204030204" pitchFamily="49" charset="0"/>
              </a:rPr>
              <a:t>Child</a:t>
            </a:r>
            <a:r>
              <a:rPr lang="en-US" sz="1800" dirty="0"/>
              <a:t>;</a:t>
            </a:r>
          </a:p>
          <a:p>
            <a:pPr marL="882900" indent="-342900">
              <a:lnSpc>
                <a:spcPct val="150000"/>
              </a:lnSpc>
              <a:spcBef>
                <a:spcPts val="0"/>
              </a:spcBef>
              <a:buFont typeface="+mj-lt"/>
              <a:buAutoNum type="arabicPeriod"/>
            </a:pPr>
            <a:r>
              <a:rPr lang="en-US" sz="1800" dirty="0"/>
              <a:t>   </a:t>
            </a:r>
            <a:r>
              <a:rPr lang="uk-UA" sz="1800" dirty="0"/>
              <a:t>створюється об’єкт класу </a:t>
            </a:r>
            <a:r>
              <a:rPr lang="en-US" sz="1800" dirty="0">
                <a:solidFill>
                  <a:schemeClr val="accent5">
                    <a:lumMod val="75000"/>
                  </a:schemeClr>
                </a:solidFill>
                <a:latin typeface="Consolas" panose="020B0609020204030204" pitchFamily="49" charset="0"/>
              </a:rPr>
              <a:t>Parent</a:t>
            </a:r>
            <a:r>
              <a:rPr lang="en-US" sz="1800" dirty="0"/>
              <a:t> </a:t>
            </a:r>
            <a:r>
              <a:rPr lang="uk-UA" sz="1800" dirty="0"/>
              <a:t>з використанням відповідного конструктора класу </a:t>
            </a:r>
            <a:r>
              <a:rPr lang="en-US" sz="1800" dirty="0">
                <a:solidFill>
                  <a:schemeClr val="accent5">
                    <a:lumMod val="75000"/>
                  </a:schemeClr>
                </a:solidFill>
                <a:latin typeface="Consolas" panose="020B0609020204030204" pitchFamily="49" charset="0"/>
              </a:rPr>
              <a:t>Parent</a:t>
            </a:r>
            <a:r>
              <a:rPr lang="en-US" sz="1800" dirty="0"/>
              <a:t>. </a:t>
            </a:r>
            <a:r>
              <a:rPr lang="uk-UA" sz="1800" dirty="0"/>
              <a:t>Якщо такий конструктор програмістом не надано, то буде використовуватися конструктор за замовчуванням класу </a:t>
            </a:r>
            <a:r>
              <a:rPr lang="en-US" sz="1800" dirty="0">
                <a:solidFill>
                  <a:schemeClr val="accent5">
                    <a:lumMod val="75000"/>
                  </a:schemeClr>
                </a:solidFill>
                <a:latin typeface="Consolas" panose="020B0609020204030204" pitchFamily="49" charset="0"/>
              </a:rPr>
              <a:t>Parent</a:t>
            </a:r>
            <a:r>
              <a:rPr lang="en-US" sz="1800" dirty="0"/>
              <a:t>;</a:t>
            </a:r>
          </a:p>
          <a:p>
            <a:pPr marL="882900" indent="-342900">
              <a:lnSpc>
                <a:spcPct val="150000"/>
              </a:lnSpc>
              <a:spcBef>
                <a:spcPts val="0"/>
              </a:spcBef>
              <a:buFont typeface="+mj-lt"/>
              <a:buAutoNum type="arabicPeriod"/>
            </a:pPr>
            <a:r>
              <a:rPr lang="en-US" sz="1800" dirty="0"/>
              <a:t>   </a:t>
            </a:r>
            <a:r>
              <a:rPr lang="uk-UA" sz="1800" dirty="0"/>
              <a:t>список ініціалізації </a:t>
            </a:r>
            <a:r>
              <a:rPr lang="uk-UA" sz="1800" dirty="0" err="1"/>
              <a:t>ініціалізує</a:t>
            </a:r>
            <a:r>
              <a:rPr lang="uk-UA" sz="1800" dirty="0"/>
              <a:t> змінні;</a:t>
            </a:r>
          </a:p>
          <a:p>
            <a:pPr marL="882900" indent="-342900">
              <a:lnSpc>
                <a:spcPct val="150000"/>
              </a:lnSpc>
              <a:spcBef>
                <a:spcPts val="0"/>
              </a:spcBef>
              <a:buFont typeface="+mj-lt"/>
              <a:buAutoNum type="arabicPeriod"/>
            </a:pPr>
            <a:r>
              <a:rPr lang="uk-UA" sz="1800" dirty="0"/>
              <a:t>   виконується тіло конструктора класу </a:t>
            </a:r>
            <a:r>
              <a:rPr lang="en-US" sz="1800" dirty="0">
                <a:solidFill>
                  <a:schemeClr val="accent5">
                    <a:lumMod val="75000"/>
                  </a:schemeClr>
                </a:solidFill>
                <a:latin typeface="Consolas" panose="020B0609020204030204" pitchFamily="49" charset="0"/>
              </a:rPr>
              <a:t>Child</a:t>
            </a:r>
            <a:r>
              <a:rPr lang="en-US" sz="1800" dirty="0"/>
              <a:t>;</a:t>
            </a:r>
          </a:p>
          <a:p>
            <a:pPr marL="882900" indent="-342900">
              <a:lnSpc>
                <a:spcPct val="150000"/>
              </a:lnSpc>
              <a:spcBef>
                <a:spcPts val="0"/>
              </a:spcBef>
              <a:buFont typeface="+mj-lt"/>
              <a:buAutoNum type="arabicPeriod"/>
            </a:pPr>
            <a:r>
              <a:rPr lang="en-US" sz="1800" dirty="0"/>
              <a:t>   </a:t>
            </a:r>
            <a:r>
              <a:rPr lang="uk-UA" sz="1800" dirty="0"/>
              <a:t>точка виконання повертається назад в </a:t>
            </a:r>
            <a:r>
              <a:rPr lang="en-US" sz="1800" dirty="0"/>
              <a:t>caller.</a:t>
            </a:r>
            <a:endParaRPr lang="uk-UA" sz="1800" dirty="0"/>
          </a:p>
        </p:txBody>
      </p:sp>
      <p:pic>
        <p:nvPicPr>
          <p:cNvPr id="5" name="Рисунок 4">
            <a:extLst>
              <a:ext uri="{FF2B5EF4-FFF2-40B4-BE49-F238E27FC236}">
                <a16:creationId xmlns:a16="http://schemas.microsoft.com/office/drawing/2014/main" id="{931D2DEB-2CFA-4ED7-AE4B-D8A5447D6D8D}"/>
              </a:ext>
            </a:extLst>
          </p:cNvPr>
          <p:cNvPicPr>
            <a:picLocks noChangeAspect="1"/>
          </p:cNvPicPr>
          <p:nvPr/>
        </p:nvPicPr>
        <p:blipFill>
          <a:blip r:embed="rId2"/>
          <a:stretch>
            <a:fillRect/>
          </a:stretch>
        </p:blipFill>
        <p:spPr>
          <a:xfrm>
            <a:off x="2646743" y="0"/>
            <a:ext cx="6898511" cy="2107182"/>
          </a:xfrm>
          <a:prstGeom prst="rect">
            <a:avLst/>
          </a:prstGeom>
        </p:spPr>
      </p:pic>
    </p:spTree>
    <p:extLst>
      <p:ext uri="{BB962C8B-B14F-4D97-AF65-F5344CB8AC3E}">
        <p14:creationId xmlns:p14="http://schemas.microsoft.com/office/powerpoint/2010/main" val="336863508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sz="4400" b="1" dirty="0" err="1"/>
              <a:t>Конструктори</a:t>
            </a:r>
            <a:r>
              <a:rPr lang="ru-RU" sz="4400" b="1" dirty="0"/>
              <a:t> і </a:t>
            </a:r>
            <a:r>
              <a:rPr lang="ru-RU" sz="4400" b="1" dirty="0" err="1"/>
              <a:t>ініціалізація</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Єдина відмінність між ініціалізацією об’єктів звичайного і дочірнього класів полягає в тому, що </a:t>
            </a:r>
            <a:r>
              <a:rPr lang="uk-UA" sz="1800" b="1" dirty="0">
                <a:highlight>
                  <a:srgbClr val="00FF00"/>
                </a:highlight>
              </a:rPr>
              <a:t>при ініціалізації об’єкта дочірнього класу, спочатку виконується конструктор батьківського класу</a:t>
            </a:r>
            <a:r>
              <a:rPr lang="uk-UA" sz="1800" dirty="0"/>
              <a:t> (для ініціалізації частини батьківського класу) і </a:t>
            </a:r>
            <a:r>
              <a:rPr lang="uk-UA" sz="1800" b="1" dirty="0">
                <a:highlight>
                  <a:srgbClr val="00FF00"/>
                </a:highlight>
              </a:rPr>
              <a:t>тільки потім вже виконується конструктор дочірнього класу</a:t>
            </a:r>
            <a:r>
              <a:rPr lang="uk-UA" sz="1800" dirty="0"/>
              <a:t>.</a:t>
            </a:r>
          </a:p>
        </p:txBody>
      </p:sp>
    </p:spTree>
    <p:extLst>
      <p:ext uri="{BB962C8B-B14F-4D97-AF65-F5344CB8AC3E}">
        <p14:creationId xmlns:p14="http://schemas.microsoft.com/office/powerpoint/2010/main" val="392411603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uk-UA" sz="3600" b="1" dirty="0"/>
              <a:t>Ініціалізація </a:t>
            </a:r>
            <a:r>
              <a:rPr lang="uk-UA" sz="3600" b="1" dirty="0" err="1"/>
              <a:t>мемберів</a:t>
            </a:r>
            <a:r>
              <a:rPr lang="uk-UA" sz="3600" b="1" dirty="0"/>
              <a:t> батьківського класу</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Одним з недоліків нашого дочірнього класу </a:t>
            </a:r>
            <a:r>
              <a:rPr lang="en-US" sz="1800" dirty="0">
                <a:solidFill>
                  <a:schemeClr val="accent5">
                    <a:lumMod val="75000"/>
                  </a:schemeClr>
                </a:solidFill>
                <a:latin typeface="Consolas" panose="020B0609020204030204" pitchFamily="49" charset="0"/>
              </a:rPr>
              <a:t>Child</a:t>
            </a:r>
            <a:r>
              <a:rPr lang="en-US" sz="1800" dirty="0"/>
              <a:t> </a:t>
            </a:r>
            <a:r>
              <a:rPr lang="uk-UA" sz="1800" dirty="0"/>
              <a:t>є те, що ми не можемо </a:t>
            </a:r>
            <a:r>
              <a:rPr lang="uk-UA" sz="1800" dirty="0" err="1"/>
              <a:t>ініціалізувати</a:t>
            </a:r>
            <a:r>
              <a:rPr lang="uk-UA" sz="1800" dirty="0"/>
              <a:t> </a:t>
            </a:r>
            <a:r>
              <a:rPr lang="en-US" sz="1800" dirty="0" err="1">
                <a:solidFill>
                  <a:schemeClr val="accent5">
                    <a:lumMod val="75000"/>
                  </a:schemeClr>
                </a:solidFill>
                <a:latin typeface="Consolas" panose="020B0609020204030204" pitchFamily="49" charset="0"/>
              </a:rPr>
              <a:t>m_id</a:t>
            </a:r>
            <a:r>
              <a:rPr lang="en-US" sz="1800" dirty="0"/>
              <a:t> </a:t>
            </a:r>
            <a:r>
              <a:rPr lang="uk-UA" sz="1800" dirty="0"/>
              <a:t>при створенні об’єкта класу </a:t>
            </a:r>
            <a:r>
              <a:rPr lang="en-US" sz="1800" dirty="0">
                <a:solidFill>
                  <a:schemeClr val="accent5">
                    <a:lumMod val="75000"/>
                  </a:schemeClr>
                </a:solidFill>
                <a:latin typeface="Consolas" panose="020B0609020204030204" pitchFamily="49" charset="0"/>
              </a:rPr>
              <a:t>Child</a:t>
            </a:r>
            <a:r>
              <a:rPr lang="en-US" sz="1800" dirty="0"/>
              <a:t>. </a:t>
            </a:r>
            <a:r>
              <a:rPr lang="uk-UA" sz="1800" dirty="0"/>
              <a:t>Що, якщо ми хочемо задати значення як для </a:t>
            </a:r>
            <a:r>
              <a:rPr lang="en-US" sz="1800" dirty="0" err="1">
                <a:solidFill>
                  <a:schemeClr val="accent5">
                    <a:lumMod val="75000"/>
                  </a:schemeClr>
                </a:solidFill>
                <a:latin typeface="Consolas" panose="020B0609020204030204" pitchFamily="49" charset="0"/>
              </a:rPr>
              <a:t>m_value</a:t>
            </a:r>
            <a:r>
              <a:rPr lang="en-US" sz="1800" dirty="0"/>
              <a:t> (</a:t>
            </a:r>
            <a:r>
              <a:rPr lang="uk-UA" sz="1800" dirty="0"/>
              <a:t>частини </a:t>
            </a:r>
            <a:r>
              <a:rPr lang="en-US" sz="1800" dirty="0">
                <a:solidFill>
                  <a:schemeClr val="accent5">
                    <a:lumMod val="75000"/>
                  </a:schemeClr>
                </a:solidFill>
                <a:latin typeface="Consolas" panose="020B0609020204030204" pitchFamily="49" charset="0"/>
              </a:rPr>
              <a:t>Child</a:t>
            </a:r>
            <a:r>
              <a:rPr lang="en-US" sz="1800" dirty="0"/>
              <a:t>), </a:t>
            </a:r>
            <a:r>
              <a:rPr lang="uk-UA" sz="1800" dirty="0"/>
              <a:t>так і для </a:t>
            </a:r>
            <a:r>
              <a:rPr lang="en-US" sz="1800" dirty="0" err="1">
                <a:solidFill>
                  <a:schemeClr val="accent5">
                    <a:lumMod val="75000"/>
                  </a:schemeClr>
                </a:solidFill>
                <a:latin typeface="Consolas" panose="020B0609020204030204" pitchFamily="49" charset="0"/>
              </a:rPr>
              <a:t>m_id</a:t>
            </a:r>
            <a:r>
              <a:rPr lang="en-US" sz="1800" dirty="0">
                <a:solidFill>
                  <a:schemeClr val="accent5">
                    <a:lumMod val="75000"/>
                  </a:schemeClr>
                </a:solidFill>
              </a:rPr>
              <a:t> </a:t>
            </a:r>
            <a:r>
              <a:rPr lang="en-US" sz="1800" dirty="0"/>
              <a:t>(</a:t>
            </a:r>
            <a:r>
              <a:rPr lang="uk-UA" sz="1800" dirty="0"/>
              <a:t>частини </a:t>
            </a:r>
            <a:r>
              <a:rPr lang="en-US" sz="1800" dirty="0">
                <a:solidFill>
                  <a:schemeClr val="accent5">
                    <a:lumMod val="75000"/>
                  </a:schemeClr>
                </a:solidFill>
                <a:latin typeface="Consolas" panose="020B0609020204030204" pitchFamily="49" charset="0"/>
              </a:rPr>
              <a:t>Parent</a:t>
            </a:r>
            <a:r>
              <a:rPr lang="en-US" sz="1800" dirty="0"/>
              <a:t>)?</a:t>
            </a:r>
          </a:p>
          <a:p>
            <a:pPr marL="540000" indent="360000">
              <a:lnSpc>
                <a:spcPct val="150000"/>
              </a:lnSpc>
              <a:spcBef>
                <a:spcPts val="0"/>
              </a:spcBef>
              <a:buNone/>
            </a:pPr>
            <a:r>
              <a:rPr lang="uk-UA" sz="1800" dirty="0"/>
              <a:t>Початківці часто намагаються вирішити цю проблему наступним чином:</a:t>
            </a:r>
          </a:p>
        </p:txBody>
      </p:sp>
      <p:pic>
        <p:nvPicPr>
          <p:cNvPr id="5" name="Рисунок 4">
            <a:extLst>
              <a:ext uri="{FF2B5EF4-FFF2-40B4-BE49-F238E27FC236}">
                <a16:creationId xmlns:a16="http://schemas.microsoft.com/office/drawing/2014/main" id="{BDD5FD44-547C-4DE9-BFB1-1F6C4E400D32}"/>
              </a:ext>
            </a:extLst>
          </p:cNvPr>
          <p:cNvPicPr>
            <a:picLocks noChangeAspect="1"/>
          </p:cNvPicPr>
          <p:nvPr/>
        </p:nvPicPr>
        <p:blipFill>
          <a:blip r:embed="rId2"/>
          <a:stretch>
            <a:fillRect/>
          </a:stretch>
        </p:blipFill>
        <p:spPr>
          <a:xfrm>
            <a:off x="3173563" y="2620636"/>
            <a:ext cx="5844871" cy="4237363"/>
          </a:xfrm>
          <a:prstGeom prst="rect">
            <a:avLst/>
          </a:prstGeom>
        </p:spPr>
      </p:pic>
    </p:spTree>
    <p:extLst>
      <p:ext uri="{BB962C8B-B14F-4D97-AF65-F5344CB8AC3E}">
        <p14:creationId xmlns:p14="http://schemas.microsoft.com/office/powerpoint/2010/main" val="77751023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uk-UA" sz="3600" b="1" dirty="0"/>
              <a:t>Ініціалізація </a:t>
            </a:r>
            <a:r>
              <a:rPr lang="uk-UA" sz="3600" b="1" dirty="0" err="1"/>
              <a:t>мемберів</a:t>
            </a:r>
            <a:r>
              <a:rPr lang="uk-UA" sz="3600" b="1" dirty="0"/>
              <a:t> батьківського класу</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Це хороша спроба і майже правильна ідея. Нам дійсно потрібно додати ще один параметр в наш конструктор, інакше </a:t>
            </a:r>
            <a:r>
              <a:rPr lang="en-US" sz="1800" dirty="0"/>
              <a:t>C++ </a:t>
            </a:r>
            <a:r>
              <a:rPr lang="uk-UA" sz="1800" dirty="0"/>
              <a:t>не розумітиме, яким значенням ми хочемо </a:t>
            </a:r>
            <a:r>
              <a:rPr lang="uk-UA" sz="1800" dirty="0" err="1"/>
              <a:t>ініціалізувати</a:t>
            </a:r>
            <a:r>
              <a:rPr lang="uk-UA" sz="1800" dirty="0"/>
              <a:t> </a:t>
            </a:r>
            <a:r>
              <a:rPr lang="en-US" sz="1800" dirty="0" err="1">
                <a:solidFill>
                  <a:schemeClr val="accent5">
                    <a:lumMod val="75000"/>
                  </a:schemeClr>
                </a:solidFill>
                <a:latin typeface="Consolas" panose="020B0609020204030204" pitchFamily="49" charset="0"/>
              </a:rPr>
              <a:t>m_id</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b="1" dirty="0">
                <a:highlight>
                  <a:srgbClr val="FFFF00"/>
                </a:highlight>
              </a:rPr>
              <a:t>Однак </a:t>
            </a:r>
            <a:r>
              <a:rPr lang="en-US" sz="1800" b="1" dirty="0">
                <a:highlight>
                  <a:srgbClr val="FFFF00"/>
                </a:highlight>
              </a:rPr>
              <a:t>C++ </a:t>
            </a:r>
            <a:r>
              <a:rPr lang="uk-UA" sz="1800" b="1" dirty="0">
                <a:highlight>
                  <a:srgbClr val="FFFF00"/>
                </a:highlight>
              </a:rPr>
              <a:t>забороняє дочірнім класам </a:t>
            </a:r>
            <a:r>
              <a:rPr lang="uk-UA" sz="1800" b="1" dirty="0" err="1">
                <a:highlight>
                  <a:srgbClr val="FFFF00"/>
                </a:highlight>
              </a:rPr>
              <a:t>ініціалізувати</a:t>
            </a:r>
            <a:r>
              <a:rPr lang="uk-UA" sz="1800" b="1" dirty="0">
                <a:highlight>
                  <a:srgbClr val="FFFF00"/>
                </a:highlight>
              </a:rPr>
              <a:t> наслідувані </a:t>
            </a:r>
            <a:r>
              <a:rPr lang="ru-RU" sz="1800" b="1" dirty="0">
                <a:highlight>
                  <a:srgbClr val="FFFF00"/>
                </a:highlight>
              </a:rPr>
              <a:t>поля</a:t>
            </a:r>
            <a:r>
              <a:rPr lang="uk-UA" sz="1800" b="1" dirty="0">
                <a:highlight>
                  <a:srgbClr val="FFFF00"/>
                </a:highlight>
              </a:rPr>
              <a:t> батьківського класу в списку ініціалізації свого конструктора</a:t>
            </a:r>
            <a:r>
              <a:rPr lang="uk-UA" sz="1800" dirty="0"/>
              <a:t>. Іншими словами, значення поля може бути задано лише в списку ініціалізації конструктора, який належить до того ж класу, що і поле.</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Чому </a:t>
            </a:r>
            <a:r>
              <a:rPr lang="en-US" sz="1800" dirty="0"/>
              <a:t>C++ </a:t>
            </a:r>
            <a:r>
              <a:rPr lang="uk-UA" sz="1800" dirty="0"/>
              <a:t>так робить? </a:t>
            </a:r>
            <a:r>
              <a:rPr lang="uk-UA" sz="1800" b="1" dirty="0">
                <a:highlight>
                  <a:srgbClr val="00FFFF"/>
                </a:highlight>
              </a:rPr>
              <a:t>Відповідь пов’язана з константними змінними і посиланнями</a:t>
            </a:r>
            <a:r>
              <a:rPr lang="uk-UA" sz="1800" dirty="0"/>
              <a:t>. Подумайте, що сталося б, якби </a:t>
            </a:r>
            <a:r>
              <a:rPr lang="en-US" sz="1800" dirty="0" err="1">
                <a:solidFill>
                  <a:schemeClr val="accent5">
                    <a:lumMod val="75000"/>
                  </a:schemeClr>
                </a:solidFill>
                <a:latin typeface="Consolas" panose="020B0609020204030204" pitchFamily="49" charset="0"/>
              </a:rPr>
              <a:t>m_id</a:t>
            </a:r>
            <a:r>
              <a:rPr lang="en-US" sz="1800" dirty="0"/>
              <a:t> </a:t>
            </a:r>
            <a:r>
              <a:rPr lang="uk-UA" sz="1800" dirty="0"/>
              <a:t>був </a:t>
            </a:r>
            <a:r>
              <a:rPr lang="en-US" sz="1800" dirty="0">
                <a:solidFill>
                  <a:schemeClr val="accent5">
                    <a:lumMod val="75000"/>
                  </a:schemeClr>
                </a:solidFill>
                <a:latin typeface="Consolas" panose="020B0609020204030204" pitchFamily="49" charset="0"/>
              </a:rPr>
              <a:t>const</a:t>
            </a:r>
            <a:r>
              <a:rPr lang="en-US" sz="1800" dirty="0"/>
              <a:t>. </a:t>
            </a:r>
            <a:r>
              <a:rPr lang="uk-UA" sz="1800" dirty="0"/>
              <a:t>Оскільки константи повинні бути </a:t>
            </a:r>
            <a:r>
              <a:rPr lang="uk-UA" sz="1800" dirty="0" err="1"/>
              <a:t>ініціалізовані</a:t>
            </a:r>
            <a:r>
              <a:rPr lang="uk-UA" sz="1800" dirty="0"/>
              <a:t> значеннями при створенні, то конструктор батьківського класу повинен встановити це значення при створенні змінної-члена. У той же час конструктор дочірнього класу виконується тільки після виконання конструкторів батьківського класу. Кожен дочірній клас мав би тоді можливість </a:t>
            </a:r>
            <a:r>
              <a:rPr lang="uk-UA" sz="1800" dirty="0" err="1"/>
              <a:t>ініціалізувати</a:t>
            </a:r>
            <a:r>
              <a:rPr lang="uk-UA" sz="1800" dirty="0"/>
              <a:t> цю змінну, потенційно змінюючи її значення! </a:t>
            </a:r>
            <a:r>
              <a:rPr lang="uk-UA" sz="1800" b="1" dirty="0">
                <a:highlight>
                  <a:srgbClr val="00FF00"/>
                </a:highlight>
              </a:rPr>
              <a:t>Обмежуючи ініціалізацію полів конструктором класу, до якого належать ці поля, мова </a:t>
            </a:r>
            <a:r>
              <a:rPr lang="en-US" sz="1800" b="1" dirty="0">
                <a:highlight>
                  <a:srgbClr val="00FF00"/>
                </a:highlight>
              </a:rPr>
              <a:t>C++ </a:t>
            </a:r>
            <a:r>
              <a:rPr lang="uk-UA" sz="1800" b="1" dirty="0">
                <a:highlight>
                  <a:srgbClr val="00FF00"/>
                </a:highlight>
              </a:rPr>
              <a:t>гарантує, що всі поля будуть </a:t>
            </a:r>
            <a:r>
              <a:rPr lang="uk-UA" sz="1800" b="1" dirty="0" err="1">
                <a:highlight>
                  <a:srgbClr val="00FF00"/>
                </a:highlight>
              </a:rPr>
              <a:t>ініціалізовані</a:t>
            </a:r>
            <a:r>
              <a:rPr lang="uk-UA" sz="1800" b="1" dirty="0">
                <a:highlight>
                  <a:srgbClr val="00FF00"/>
                </a:highlight>
              </a:rPr>
              <a:t> лише один раз</a:t>
            </a:r>
            <a:r>
              <a:rPr lang="uk-UA" sz="1800" dirty="0"/>
              <a:t>.</a:t>
            </a:r>
          </a:p>
        </p:txBody>
      </p:sp>
    </p:spTree>
    <p:extLst>
      <p:ext uri="{BB962C8B-B14F-4D97-AF65-F5344CB8AC3E}">
        <p14:creationId xmlns:p14="http://schemas.microsoft.com/office/powerpoint/2010/main" val="6907021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uk-UA" sz="3600" b="1" dirty="0"/>
              <a:t>Ініціалізація </a:t>
            </a:r>
            <a:r>
              <a:rPr lang="uk-UA" sz="3600" b="1" dirty="0" err="1"/>
              <a:t>мемберів</a:t>
            </a:r>
            <a:r>
              <a:rPr lang="uk-UA" sz="3600" b="1" dirty="0"/>
              <a:t> батьківського класу</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Кінцевим результатом виконання вищенаведеного коду є помилка, тому що </a:t>
            </a:r>
            <a:r>
              <a:rPr lang="en-US" sz="1800" dirty="0" err="1">
                <a:solidFill>
                  <a:schemeClr val="accent5">
                    <a:lumMod val="75000"/>
                  </a:schemeClr>
                </a:solidFill>
                <a:latin typeface="Consolas" panose="020B0609020204030204" pitchFamily="49" charset="0"/>
              </a:rPr>
              <a:t>m_id</a:t>
            </a:r>
            <a:r>
              <a:rPr lang="en-US" sz="1800" dirty="0"/>
              <a:t> </a:t>
            </a:r>
            <a:r>
              <a:rPr lang="uk-UA" sz="1800" dirty="0"/>
              <a:t>успадкований від класу </a:t>
            </a:r>
            <a:r>
              <a:rPr lang="en-US" sz="1800" dirty="0">
                <a:solidFill>
                  <a:schemeClr val="accent5">
                    <a:lumMod val="75000"/>
                  </a:schemeClr>
                </a:solidFill>
                <a:latin typeface="Consolas" panose="020B0609020204030204" pitchFamily="49" charset="0"/>
              </a:rPr>
              <a:t>Parent</a:t>
            </a:r>
            <a:r>
              <a:rPr lang="en-US" sz="1800" dirty="0"/>
              <a:t>, </a:t>
            </a:r>
            <a:r>
              <a:rPr lang="uk-UA" sz="1800" dirty="0"/>
              <a:t>а тільки неуспадковані поля можуть бути змінені в списку ініціалізації конструктора класу </a:t>
            </a:r>
            <a:r>
              <a:rPr lang="en-US" sz="1800" dirty="0">
                <a:solidFill>
                  <a:schemeClr val="accent5">
                    <a:lumMod val="75000"/>
                  </a:schemeClr>
                </a:solidFill>
                <a:latin typeface="Consolas" panose="020B0609020204030204" pitchFamily="49" charset="0"/>
              </a:rPr>
              <a:t>Child</a:t>
            </a:r>
            <a:r>
              <a:rPr lang="en-US" sz="1800" dirty="0"/>
              <a:t>.</a:t>
            </a:r>
          </a:p>
          <a:p>
            <a:pPr marL="540000" indent="360000">
              <a:lnSpc>
                <a:spcPct val="150000"/>
              </a:lnSpc>
              <a:spcBef>
                <a:spcPts val="0"/>
              </a:spcBef>
              <a:buNone/>
            </a:pPr>
            <a:r>
              <a:rPr lang="uk-UA" sz="1800" dirty="0"/>
              <a:t>Однак успадковані поля можуть як і раніше змінювати свої значення в тілі конструктора через операцію присвоювання. Початківці часто намагаються зробити наступне:</a:t>
            </a:r>
          </a:p>
        </p:txBody>
      </p:sp>
      <p:pic>
        <p:nvPicPr>
          <p:cNvPr id="5" name="Рисунок 4">
            <a:extLst>
              <a:ext uri="{FF2B5EF4-FFF2-40B4-BE49-F238E27FC236}">
                <a16:creationId xmlns:a16="http://schemas.microsoft.com/office/drawing/2014/main" id="{66946D8F-96F9-490A-BF70-7B2B6F8A676E}"/>
              </a:ext>
            </a:extLst>
          </p:cNvPr>
          <p:cNvPicPr>
            <a:picLocks noChangeAspect="1"/>
          </p:cNvPicPr>
          <p:nvPr/>
        </p:nvPicPr>
        <p:blipFill>
          <a:blip r:embed="rId2"/>
          <a:stretch>
            <a:fillRect/>
          </a:stretch>
        </p:blipFill>
        <p:spPr>
          <a:xfrm>
            <a:off x="3451357" y="3023419"/>
            <a:ext cx="5289286" cy="3834580"/>
          </a:xfrm>
          <a:prstGeom prst="rect">
            <a:avLst/>
          </a:prstGeom>
        </p:spPr>
      </p:pic>
    </p:spTree>
    <p:extLst>
      <p:ext uri="{BB962C8B-B14F-4D97-AF65-F5344CB8AC3E}">
        <p14:creationId xmlns:p14="http://schemas.microsoft.com/office/powerpoint/2010/main" val="7006574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uk-UA" sz="3600" b="1" dirty="0"/>
              <a:t>Ініціалізація </a:t>
            </a:r>
            <a:r>
              <a:rPr lang="uk-UA" sz="3600" b="1" dirty="0" err="1"/>
              <a:t>мемберів</a:t>
            </a:r>
            <a:r>
              <a:rPr lang="uk-UA" sz="3600" b="1" dirty="0"/>
              <a:t> батьківського класу</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Хоча подібне дійсно спрацює в даному випадку, але це не спрацює, якщо </a:t>
            </a:r>
            <a:r>
              <a:rPr lang="en-US" sz="1800" dirty="0" err="1">
                <a:solidFill>
                  <a:schemeClr val="accent5">
                    <a:lumMod val="75000"/>
                  </a:schemeClr>
                </a:solidFill>
                <a:latin typeface="Consolas" panose="020B0609020204030204" pitchFamily="49" charset="0"/>
              </a:rPr>
              <a:t>m_id</a:t>
            </a:r>
            <a:r>
              <a:rPr lang="en-US" sz="1800" dirty="0"/>
              <a:t> </a:t>
            </a:r>
            <a:r>
              <a:rPr lang="uk-UA" sz="1800" dirty="0"/>
              <a:t>буде константою або посиланням (оскільки константи і посилання повинні бути </a:t>
            </a:r>
            <a:r>
              <a:rPr lang="uk-UA" sz="1800" dirty="0" err="1"/>
              <a:t>ініціалізовані</a:t>
            </a:r>
            <a:r>
              <a:rPr lang="uk-UA" sz="1800" dirty="0"/>
              <a:t> в списку ініціалізації конструктора). Крім того, це неефективно, тому що для </a:t>
            </a:r>
            <a:r>
              <a:rPr lang="en-US" sz="1800" dirty="0" err="1">
                <a:solidFill>
                  <a:schemeClr val="accent5">
                    <a:lumMod val="75000"/>
                  </a:schemeClr>
                </a:solidFill>
                <a:latin typeface="Consolas" panose="020B0609020204030204" pitchFamily="49" charset="0"/>
              </a:rPr>
              <a:t>m_id</a:t>
            </a:r>
            <a:r>
              <a:rPr lang="en-US" sz="1800" dirty="0"/>
              <a:t> </a:t>
            </a:r>
            <a:r>
              <a:rPr lang="uk-UA" sz="1800" dirty="0"/>
              <a:t>присвоюють значення двічі: перший раз в списку ініціалізації конструктора класу </a:t>
            </a:r>
            <a:r>
              <a:rPr lang="en-US" sz="1800" dirty="0">
                <a:solidFill>
                  <a:schemeClr val="accent5">
                    <a:lumMod val="75000"/>
                  </a:schemeClr>
                </a:solidFill>
                <a:latin typeface="Consolas" panose="020B0609020204030204" pitchFamily="49" charset="0"/>
              </a:rPr>
              <a:t>Parent</a:t>
            </a:r>
            <a:r>
              <a:rPr lang="en-US" sz="1800" dirty="0"/>
              <a:t>, </a:t>
            </a:r>
            <a:r>
              <a:rPr lang="uk-UA" sz="1800" dirty="0"/>
              <a:t>а потім в тілі конструктора класу </a:t>
            </a:r>
            <a:r>
              <a:rPr lang="en-US" sz="1800" dirty="0">
                <a:solidFill>
                  <a:schemeClr val="accent5">
                    <a:lumMod val="75000"/>
                  </a:schemeClr>
                </a:solidFill>
                <a:latin typeface="Consolas" panose="020B0609020204030204" pitchFamily="49" charset="0"/>
              </a:rPr>
              <a:t>Child</a:t>
            </a:r>
            <a:r>
              <a:rPr lang="en-US" sz="1800" dirty="0"/>
              <a:t>. </a:t>
            </a:r>
            <a:r>
              <a:rPr lang="uk-UA" sz="1800" dirty="0"/>
              <a:t>І, нарешті, що, якщо класу </a:t>
            </a:r>
            <a:r>
              <a:rPr lang="en-US" sz="1800" dirty="0">
                <a:solidFill>
                  <a:schemeClr val="accent5">
                    <a:lumMod val="75000"/>
                  </a:schemeClr>
                </a:solidFill>
                <a:latin typeface="Consolas" panose="020B0609020204030204" pitchFamily="49" charset="0"/>
              </a:rPr>
              <a:t>Parent</a:t>
            </a:r>
            <a:r>
              <a:rPr lang="en-US" sz="1800" dirty="0"/>
              <a:t> </a:t>
            </a:r>
            <a:r>
              <a:rPr lang="uk-UA" sz="1800" dirty="0"/>
              <a:t>необхідний доступ до цього значення під час ініціалізації?</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b="1" dirty="0">
                <a:highlight>
                  <a:srgbClr val="00FF00"/>
                </a:highlight>
              </a:rPr>
              <a:t>Отже, як правильно </a:t>
            </a:r>
            <a:r>
              <a:rPr lang="uk-UA" sz="1800" b="1" dirty="0" err="1">
                <a:highlight>
                  <a:srgbClr val="00FF00"/>
                </a:highlight>
              </a:rPr>
              <a:t>ініціалізувати</a:t>
            </a:r>
            <a:r>
              <a:rPr lang="uk-UA" sz="1800" b="1" dirty="0">
                <a:highlight>
                  <a:srgbClr val="00FF00"/>
                </a:highlight>
              </a:rPr>
              <a:t> </a:t>
            </a:r>
            <a:r>
              <a:rPr lang="en-US" sz="1800" b="1" dirty="0" err="1">
                <a:highlight>
                  <a:srgbClr val="00FF00"/>
                </a:highlight>
              </a:rPr>
              <a:t>m_id</a:t>
            </a:r>
            <a:r>
              <a:rPr lang="en-US" sz="1800" b="1" dirty="0">
                <a:highlight>
                  <a:srgbClr val="00FF00"/>
                </a:highlight>
              </a:rPr>
              <a:t> </a:t>
            </a:r>
            <a:r>
              <a:rPr lang="uk-UA" sz="1800" b="1" dirty="0">
                <a:highlight>
                  <a:srgbClr val="00FF00"/>
                </a:highlight>
              </a:rPr>
              <a:t>при створенні об’єкта класу </a:t>
            </a:r>
            <a:r>
              <a:rPr lang="en-US" sz="1800" b="1" dirty="0">
                <a:highlight>
                  <a:srgbClr val="00FF00"/>
                </a:highlight>
              </a:rPr>
              <a:t>Child?</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У всіх наших прикладах, при створенні об’єкта класу </a:t>
            </a:r>
            <a:r>
              <a:rPr lang="en-US" sz="1800" dirty="0">
                <a:solidFill>
                  <a:schemeClr val="accent5">
                    <a:lumMod val="75000"/>
                  </a:schemeClr>
                </a:solidFill>
                <a:latin typeface="Consolas" panose="020B0609020204030204" pitchFamily="49" charset="0"/>
              </a:rPr>
              <a:t>Child</a:t>
            </a:r>
            <a:r>
              <a:rPr lang="en-US" sz="1800" dirty="0"/>
              <a:t>, </a:t>
            </a:r>
            <a:r>
              <a:rPr lang="uk-UA" sz="1800" dirty="0"/>
              <a:t>викликався конструктор за замовчуванням класу </a:t>
            </a:r>
            <a:r>
              <a:rPr lang="en-US" sz="1800" dirty="0">
                <a:solidFill>
                  <a:schemeClr val="accent5">
                    <a:lumMod val="75000"/>
                  </a:schemeClr>
                </a:solidFill>
                <a:latin typeface="Consolas" panose="020B0609020204030204" pitchFamily="49" charset="0"/>
              </a:rPr>
              <a:t>Parent</a:t>
            </a:r>
            <a:r>
              <a:rPr lang="en-US" sz="1800" dirty="0"/>
              <a:t>. </a:t>
            </a:r>
            <a:r>
              <a:rPr lang="uk-UA" sz="1800" dirty="0"/>
              <a:t>Чому так? Тому що ми не вказували інакше!</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На щастя, мова </a:t>
            </a:r>
            <a:r>
              <a:rPr lang="en-US" sz="1800" dirty="0"/>
              <a:t>C++ </a:t>
            </a:r>
            <a:r>
              <a:rPr lang="uk-UA" sz="1800" dirty="0"/>
              <a:t>надає нам можливість явно вибирати конструктор класу </a:t>
            </a:r>
            <a:r>
              <a:rPr lang="en-US" sz="1800" dirty="0">
                <a:solidFill>
                  <a:schemeClr val="accent5">
                    <a:lumMod val="75000"/>
                  </a:schemeClr>
                </a:solidFill>
                <a:latin typeface="Consolas" panose="020B0609020204030204" pitchFamily="49" charset="0"/>
              </a:rPr>
              <a:t>Parent</a:t>
            </a:r>
            <a:r>
              <a:rPr lang="en-US" sz="1800" dirty="0"/>
              <a:t> </a:t>
            </a:r>
            <a:r>
              <a:rPr lang="uk-UA" sz="1800" dirty="0"/>
              <a:t>для виконання ініціалізації частини </a:t>
            </a:r>
            <a:r>
              <a:rPr lang="en-US" sz="1800" dirty="0">
                <a:solidFill>
                  <a:schemeClr val="accent5">
                    <a:lumMod val="75000"/>
                  </a:schemeClr>
                </a:solidFill>
                <a:latin typeface="Consolas" panose="020B0609020204030204" pitchFamily="49" charset="0"/>
              </a:rPr>
              <a:t>Parent</a:t>
            </a:r>
            <a:r>
              <a:rPr lang="en-US" sz="1800" dirty="0"/>
              <a:t>! </a:t>
            </a:r>
            <a:r>
              <a:rPr lang="uk-UA" sz="1800" dirty="0"/>
              <a:t>Для цього нам потрібно просто додати виклик необхідного нам конструктора в списку ініціалізації конструктора дочірнього класу:</a:t>
            </a:r>
          </a:p>
        </p:txBody>
      </p:sp>
    </p:spTree>
    <p:extLst>
      <p:ext uri="{BB962C8B-B14F-4D97-AF65-F5344CB8AC3E}">
        <p14:creationId xmlns:p14="http://schemas.microsoft.com/office/powerpoint/2010/main" val="313561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Композиція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І, нарешті, </a:t>
            </a:r>
            <a:r>
              <a:rPr lang="uk-UA" sz="1800" b="1" dirty="0">
                <a:highlight>
                  <a:srgbClr val="00FF00"/>
                </a:highlight>
              </a:rPr>
              <a:t>частина не знає про існування цілого</a:t>
            </a:r>
            <a:r>
              <a:rPr lang="uk-UA" sz="1800" dirty="0"/>
              <a:t>. Ваше серце працює цілодобово, не знаючи, що воно є частиною більшої організації. </a:t>
            </a:r>
            <a:r>
              <a:rPr lang="uk-UA" sz="1800" b="1" dirty="0">
                <a:highlight>
                  <a:srgbClr val="00FF00"/>
                </a:highlight>
              </a:rPr>
              <a:t>Це називається односпрямованими відносинами</a:t>
            </a:r>
            <a:r>
              <a:rPr lang="uk-UA" sz="1800" dirty="0"/>
              <a:t>, оскільки тіло знає про серце, а серце про тіло — ні.</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Зверніть увагу, </a:t>
            </a:r>
            <a:r>
              <a:rPr lang="uk-UA" sz="1800" b="1" dirty="0">
                <a:highlight>
                  <a:srgbClr val="00FFFF"/>
                </a:highlight>
              </a:rPr>
              <a:t>в композиції нічого не говориться про переносимості частин</a:t>
            </a:r>
            <a:r>
              <a:rPr lang="uk-UA" sz="1800" dirty="0"/>
              <a:t>. Серце можна пересадити з тіла однієї людини в тіло іншої людини. Однак навіть після пересадки воно як і раніше відповідатиме вимогам композиції (серце належить іншій людині і може бути частиною тільки цієї іншої людини і нікого більше до тих пір, поки серце не пересадять знову).</a:t>
            </a:r>
          </a:p>
          <a:p>
            <a:pPr marL="540000" indent="360000">
              <a:lnSpc>
                <a:spcPct val="150000"/>
              </a:lnSpc>
              <a:spcBef>
                <a:spcPts val="0"/>
              </a:spcBef>
              <a:buNone/>
            </a:pPr>
            <a:endParaRPr lang="uk-UA" sz="1800" dirty="0"/>
          </a:p>
          <a:p>
            <a:pPr marL="540000" indent="360000">
              <a:lnSpc>
                <a:spcPct val="150000"/>
              </a:lnSpc>
              <a:spcBef>
                <a:spcPts val="0"/>
              </a:spcBef>
              <a:buNone/>
            </a:pPr>
            <a:r>
              <a:rPr lang="ru-RU" sz="1800" dirty="0"/>
              <a:t>Наш </a:t>
            </a:r>
            <a:r>
              <a:rPr lang="ru-RU" sz="1800" dirty="0" err="1"/>
              <a:t>вже</a:t>
            </a:r>
            <a:r>
              <a:rPr lang="ru-RU" sz="1800" dirty="0"/>
              <a:t> </a:t>
            </a:r>
            <a:r>
              <a:rPr lang="ru-RU" sz="1800" dirty="0" err="1"/>
              <a:t>улюблений</a:t>
            </a:r>
            <a:r>
              <a:rPr lang="ru-RU" sz="1800" dirty="0"/>
              <a:t> </a:t>
            </a:r>
            <a:r>
              <a:rPr lang="ru-RU" sz="1800" dirty="0" err="1"/>
              <a:t>клас</a:t>
            </a:r>
            <a:r>
              <a:rPr lang="ru-RU" sz="1800" dirty="0"/>
              <a:t> </a:t>
            </a:r>
            <a:r>
              <a:rPr lang="ru-RU" sz="1800" dirty="0" err="1">
                <a:solidFill>
                  <a:schemeClr val="accent5">
                    <a:lumMod val="75000"/>
                  </a:schemeClr>
                </a:solidFill>
                <a:latin typeface="Consolas" panose="020B0609020204030204" pitchFamily="49" charset="0"/>
              </a:rPr>
              <a:t>Drob</a:t>
            </a:r>
            <a:r>
              <a:rPr lang="ru-RU" sz="1800" dirty="0"/>
              <a:t> </a:t>
            </a:r>
            <a:r>
              <a:rPr lang="ru-RU" sz="1800" b="1" dirty="0"/>
              <a:t>є </a:t>
            </a:r>
            <a:r>
              <a:rPr lang="ru-RU" sz="1800" b="1" dirty="0" err="1"/>
              <a:t>чудовим</a:t>
            </a:r>
            <a:r>
              <a:rPr lang="ru-RU" sz="1800" b="1" dirty="0"/>
              <a:t> прикладом </a:t>
            </a:r>
            <a:r>
              <a:rPr lang="ru-RU" sz="1800" b="1" dirty="0" err="1"/>
              <a:t>композиції</a:t>
            </a:r>
            <a:r>
              <a:rPr lang="ru-RU" sz="1800" dirty="0"/>
              <a:t>:</a:t>
            </a:r>
            <a:endParaRPr lang="uk-UA" sz="1800" dirty="0"/>
          </a:p>
        </p:txBody>
      </p:sp>
    </p:spTree>
    <p:extLst>
      <p:ext uri="{BB962C8B-B14F-4D97-AF65-F5344CB8AC3E}">
        <p14:creationId xmlns:p14="http://schemas.microsoft.com/office/powerpoint/2010/main" val="12271155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3784EC6C-91C5-4BDA-8016-1CCB8E183217}"/>
              </a:ext>
            </a:extLst>
          </p:cNvPr>
          <p:cNvPicPr>
            <a:picLocks noChangeAspect="1"/>
          </p:cNvPicPr>
          <p:nvPr/>
        </p:nvPicPr>
        <p:blipFill>
          <a:blip r:embed="rId2"/>
          <a:stretch>
            <a:fillRect/>
          </a:stretch>
        </p:blipFill>
        <p:spPr>
          <a:xfrm>
            <a:off x="0" y="575746"/>
            <a:ext cx="12192000" cy="5706508"/>
          </a:xfrm>
          <a:prstGeom prst="rect">
            <a:avLst/>
          </a:prstGeom>
        </p:spPr>
      </p:pic>
    </p:spTree>
    <p:extLst>
      <p:ext uri="{BB962C8B-B14F-4D97-AF65-F5344CB8AC3E}">
        <p14:creationId xmlns:p14="http://schemas.microsoft.com/office/powerpoint/2010/main" val="104000389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Тепер</a:t>
            </a:r>
            <a:r>
              <a:rPr lang="ru-RU" sz="1800" dirty="0"/>
              <a:t> при </a:t>
            </a:r>
            <a:r>
              <a:rPr lang="ru-RU" sz="1800" dirty="0" err="1"/>
              <a:t>виконанні</a:t>
            </a:r>
            <a:r>
              <a:rPr lang="ru-RU" sz="1800" dirty="0"/>
              <a:t> </a:t>
            </a:r>
            <a:r>
              <a:rPr lang="ru-RU" sz="1800" dirty="0" err="1"/>
              <a:t>наступного</a:t>
            </a:r>
            <a:r>
              <a:rPr lang="ru-RU" sz="1800" dirty="0"/>
              <a:t> коду:</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Конструктор </a:t>
            </a:r>
            <a:r>
              <a:rPr lang="en-US" sz="1800" dirty="0">
                <a:solidFill>
                  <a:schemeClr val="accent5">
                    <a:lumMod val="75000"/>
                  </a:schemeClr>
                </a:solidFill>
                <a:latin typeface="Consolas" panose="020B0609020204030204" pitchFamily="49" charset="0"/>
              </a:rPr>
              <a:t>Parent(int)</a:t>
            </a:r>
            <a:r>
              <a:rPr lang="en-US" sz="1800" dirty="0"/>
              <a:t> </a:t>
            </a:r>
            <a:r>
              <a:rPr lang="uk-UA" sz="1800" dirty="0"/>
              <a:t>буде використовуватися для ініціалізації </a:t>
            </a:r>
            <a:r>
              <a:rPr lang="en-US" sz="1800" dirty="0" err="1">
                <a:solidFill>
                  <a:schemeClr val="accent5">
                    <a:lumMod val="75000"/>
                  </a:schemeClr>
                </a:solidFill>
                <a:latin typeface="Consolas" panose="020B0609020204030204" pitchFamily="49" charset="0"/>
              </a:rPr>
              <a:t>m_id</a:t>
            </a:r>
            <a:r>
              <a:rPr lang="en-US" sz="1800" dirty="0"/>
              <a:t> </a:t>
            </a:r>
            <a:r>
              <a:rPr lang="uk-UA" sz="1800" dirty="0"/>
              <a:t>значенням </a:t>
            </a:r>
            <a:r>
              <a:rPr lang="uk-UA" sz="1800" dirty="0">
                <a:solidFill>
                  <a:schemeClr val="accent5">
                    <a:lumMod val="75000"/>
                  </a:schemeClr>
                </a:solidFill>
                <a:latin typeface="Consolas" panose="020B0609020204030204" pitchFamily="49" charset="0"/>
              </a:rPr>
              <a:t>7</a:t>
            </a:r>
            <a:r>
              <a:rPr lang="uk-UA" sz="1800" dirty="0"/>
              <a:t>, а конструктор дочірнього класу буде використовуватися для ініціалізації </a:t>
            </a:r>
            <a:r>
              <a:rPr lang="en-US" sz="1800" dirty="0" err="1">
                <a:solidFill>
                  <a:schemeClr val="accent5">
                    <a:lumMod val="75000"/>
                  </a:schemeClr>
                </a:solidFill>
                <a:latin typeface="Consolas" panose="020B0609020204030204" pitchFamily="49" charset="0"/>
              </a:rPr>
              <a:t>m_value</a:t>
            </a:r>
            <a:r>
              <a:rPr lang="en-US" sz="1800" dirty="0"/>
              <a:t> </a:t>
            </a:r>
            <a:r>
              <a:rPr lang="uk-UA" sz="1800" dirty="0"/>
              <a:t>значенням </a:t>
            </a:r>
            <a:r>
              <a:rPr lang="uk-UA" sz="1800" dirty="0">
                <a:solidFill>
                  <a:schemeClr val="accent5">
                    <a:lumMod val="75000"/>
                  </a:schemeClr>
                </a:solidFill>
                <a:latin typeface="Consolas" panose="020B0609020204030204" pitchFamily="49" charset="0"/>
              </a:rPr>
              <a:t>1.5</a:t>
            </a:r>
            <a:r>
              <a:rPr lang="uk-UA" sz="1800" dirty="0"/>
              <a:t>!</a:t>
            </a:r>
          </a:p>
        </p:txBody>
      </p:sp>
      <p:pic>
        <p:nvPicPr>
          <p:cNvPr id="5" name="Рисунок 4">
            <a:extLst>
              <a:ext uri="{FF2B5EF4-FFF2-40B4-BE49-F238E27FC236}">
                <a16:creationId xmlns:a16="http://schemas.microsoft.com/office/drawing/2014/main" id="{79EA76E9-07DF-4044-9F8F-395EB8E39E70}"/>
              </a:ext>
            </a:extLst>
          </p:cNvPr>
          <p:cNvPicPr>
            <a:picLocks noChangeAspect="1"/>
          </p:cNvPicPr>
          <p:nvPr/>
        </p:nvPicPr>
        <p:blipFill>
          <a:blip r:embed="rId2"/>
          <a:stretch>
            <a:fillRect/>
          </a:stretch>
        </p:blipFill>
        <p:spPr>
          <a:xfrm>
            <a:off x="2924535" y="0"/>
            <a:ext cx="6342927" cy="2178274"/>
          </a:xfrm>
          <a:prstGeom prst="rect">
            <a:avLst/>
          </a:prstGeom>
        </p:spPr>
      </p:pic>
      <p:pic>
        <p:nvPicPr>
          <p:cNvPr id="7" name="Рисунок 6">
            <a:extLst>
              <a:ext uri="{FF2B5EF4-FFF2-40B4-BE49-F238E27FC236}">
                <a16:creationId xmlns:a16="http://schemas.microsoft.com/office/drawing/2014/main" id="{1565D42B-58EA-429A-95A4-62DC9572A9E7}"/>
              </a:ext>
            </a:extLst>
          </p:cNvPr>
          <p:cNvPicPr>
            <a:picLocks noChangeAspect="1"/>
          </p:cNvPicPr>
          <p:nvPr/>
        </p:nvPicPr>
        <p:blipFill>
          <a:blip r:embed="rId3"/>
          <a:stretch>
            <a:fillRect/>
          </a:stretch>
        </p:blipFill>
        <p:spPr>
          <a:xfrm>
            <a:off x="9838540" y="1221195"/>
            <a:ext cx="1705213" cy="781159"/>
          </a:xfrm>
          <a:prstGeom prst="rect">
            <a:avLst/>
          </a:prstGeom>
        </p:spPr>
      </p:pic>
    </p:spTree>
    <p:extLst>
      <p:ext uri="{BB962C8B-B14F-4D97-AF65-F5344CB8AC3E}">
        <p14:creationId xmlns:p14="http://schemas.microsoft.com/office/powerpoint/2010/main" val="36407635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uk-UA" sz="3600" b="1" dirty="0"/>
              <a:t>Ініціалізація </a:t>
            </a:r>
            <a:r>
              <a:rPr lang="uk-UA" sz="3600" b="1" dirty="0" err="1"/>
              <a:t>мемберів</a:t>
            </a:r>
            <a:r>
              <a:rPr lang="uk-UA" sz="3600" b="1" dirty="0"/>
              <a:t> батьківського класу</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Розглянемо детально, що відбувається:</a:t>
            </a:r>
          </a:p>
          <a:p>
            <a:pPr marL="882900" indent="-342900">
              <a:lnSpc>
                <a:spcPct val="150000"/>
              </a:lnSpc>
              <a:spcBef>
                <a:spcPts val="0"/>
              </a:spcBef>
              <a:buFont typeface="+mj-lt"/>
              <a:buAutoNum type="arabicPeriod"/>
            </a:pPr>
            <a:r>
              <a:rPr lang="uk-UA" sz="1800" dirty="0"/>
              <a:t>   Виділяється пам’ять об’єкту </a:t>
            </a:r>
            <a:r>
              <a:rPr lang="en-US" sz="1800" dirty="0">
                <a:solidFill>
                  <a:schemeClr val="accent5">
                    <a:lumMod val="75000"/>
                  </a:schemeClr>
                </a:solidFill>
                <a:latin typeface="Consolas" panose="020B0609020204030204" pitchFamily="49" charset="0"/>
              </a:rPr>
              <a:t>child</a:t>
            </a:r>
            <a:r>
              <a:rPr lang="en-US" sz="1800" dirty="0"/>
              <a:t>.</a:t>
            </a:r>
          </a:p>
          <a:p>
            <a:pPr marL="882900" indent="-342900">
              <a:lnSpc>
                <a:spcPct val="150000"/>
              </a:lnSpc>
              <a:spcBef>
                <a:spcPts val="0"/>
              </a:spcBef>
              <a:buFont typeface="+mj-lt"/>
              <a:buAutoNum type="arabicPeriod"/>
            </a:pPr>
            <a:r>
              <a:rPr lang="en-US" sz="1800" dirty="0"/>
              <a:t>   </a:t>
            </a:r>
            <a:r>
              <a:rPr lang="uk-UA" sz="1800" dirty="0"/>
              <a:t>Викликається конструктор </a:t>
            </a:r>
            <a:r>
              <a:rPr lang="en-US" sz="1800" dirty="0">
                <a:solidFill>
                  <a:schemeClr val="accent5">
                    <a:lumMod val="75000"/>
                  </a:schemeClr>
                </a:solidFill>
                <a:latin typeface="Consolas" panose="020B0609020204030204" pitchFamily="49" charset="0"/>
              </a:rPr>
              <a:t>Child(double, int)</a:t>
            </a:r>
            <a:r>
              <a:rPr lang="en-US" sz="1800" dirty="0"/>
              <a:t>, </a:t>
            </a:r>
            <a:r>
              <a:rPr lang="uk-UA" sz="1800" dirty="0"/>
              <a:t>де </a:t>
            </a:r>
            <a:r>
              <a:rPr lang="en-US" sz="1800" dirty="0">
                <a:solidFill>
                  <a:schemeClr val="accent5">
                    <a:lumMod val="75000"/>
                  </a:schemeClr>
                </a:solidFill>
                <a:latin typeface="Consolas" panose="020B0609020204030204" pitchFamily="49" charset="0"/>
              </a:rPr>
              <a:t>value = 1.5</a:t>
            </a:r>
            <a:r>
              <a:rPr lang="en-US" sz="1800" dirty="0"/>
              <a:t>, </a:t>
            </a:r>
            <a:r>
              <a:rPr lang="uk-UA" sz="1800" dirty="0"/>
              <a:t>а </a:t>
            </a:r>
            <a:r>
              <a:rPr lang="en-US" sz="1800" dirty="0">
                <a:solidFill>
                  <a:schemeClr val="accent5">
                    <a:lumMod val="75000"/>
                  </a:schemeClr>
                </a:solidFill>
                <a:latin typeface="Consolas" panose="020B0609020204030204" pitchFamily="49" charset="0"/>
              </a:rPr>
              <a:t>id = 7</a:t>
            </a:r>
            <a:r>
              <a:rPr lang="en-US" sz="1800" dirty="0"/>
              <a:t>.</a:t>
            </a:r>
          </a:p>
          <a:p>
            <a:pPr marL="882900" indent="-342900">
              <a:lnSpc>
                <a:spcPct val="150000"/>
              </a:lnSpc>
              <a:spcBef>
                <a:spcPts val="0"/>
              </a:spcBef>
              <a:buFont typeface="+mj-lt"/>
              <a:buAutoNum type="arabicPeriod"/>
            </a:pPr>
            <a:r>
              <a:rPr lang="en-US" sz="1800" dirty="0"/>
              <a:t>   </a:t>
            </a:r>
            <a:r>
              <a:rPr lang="uk-UA" sz="1800" b="1" dirty="0">
                <a:highlight>
                  <a:srgbClr val="00FF00"/>
                </a:highlight>
              </a:rPr>
              <a:t>Компілятор дивиться, чи запитуємо ми якийсь конкретний конструктор класу </a:t>
            </a:r>
            <a:r>
              <a:rPr lang="en-US" sz="1800" b="1" dirty="0">
                <a:solidFill>
                  <a:schemeClr val="accent5">
                    <a:lumMod val="75000"/>
                  </a:schemeClr>
                </a:solidFill>
                <a:highlight>
                  <a:srgbClr val="00FF00"/>
                </a:highlight>
                <a:latin typeface="Consolas" panose="020B0609020204030204" pitchFamily="49" charset="0"/>
              </a:rPr>
              <a:t>Parent</a:t>
            </a:r>
            <a:r>
              <a:rPr lang="en-US" sz="1800" b="1" dirty="0">
                <a:highlight>
                  <a:srgbClr val="00FF00"/>
                </a:highlight>
              </a:rPr>
              <a:t>. </a:t>
            </a:r>
            <a:r>
              <a:rPr lang="uk-UA" sz="1800" b="1" dirty="0">
                <a:highlight>
                  <a:srgbClr val="00FF00"/>
                </a:highlight>
              </a:rPr>
              <a:t>І бачить, що запитуємо</a:t>
            </a:r>
            <a:r>
              <a:rPr lang="uk-UA" sz="1800" dirty="0"/>
              <a:t>! Тому викликається </a:t>
            </a:r>
            <a:r>
              <a:rPr lang="en-US" sz="1800" dirty="0">
                <a:solidFill>
                  <a:schemeClr val="accent5">
                    <a:lumMod val="75000"/>
                  </a:schemeClr>
                </a:solidFill>
                <a:latin typeface="Consolas" panose="020B0609020204030204" pitchFamily="49" charset="0"/>
              </a:rPr>
              <a:t>Parent(int)</a:t>
            </a:r>
            <a:r>
              <a:rPr lang="en-US" sz="1800" dirty="0"/>
              <a:t> </a:t>
            </a:r>
            <a:r>
              <a:rPr lang="uk-UA" sz="1800" dirty="0"/>
              <a:t>з параметром </a:t>
            </a:r>
            <a:r>
              <a:rPr lang="en-US" sz="1800" dirty="0">
                <a:solidFill>
                  <a:schemeClr val="accent5">
                    <a:lumMod val="75000"/>
                  </a:schemeClr>
                </a:solidFill>
                <a:latin typeface="Consolas" panose="020B0609020204030204" pitchFamily="49" charset="0"/>
              </a:rPr>
              <a:t>id</a:t>
            </a:r>
            <a:r>
              <a:rPr lang="en-US" sz="1800" dirty="0"/>
              <a:t>, </a:t>
            </a:r>
            <a:r>
              <a:rPr lang="uk-UA" sz="1800" dirty="0"/>
              <a:t>якому ми до цього присвоїли значення </a:t>
            </a:r>
            <a:r>
              <a:rPr lang="uk-UA" sz="1800" dirty="0">
                <a:solidFill>
                  <a:schemeClr val="accent5">
                    <a:lumMod val="75000"/>
                  </a:schemeClr>
                </a:solidFill>
                <a:latin typeface="Consolas" panose="020B0609020204030204" pitchFamily="49" charset="0"/>
              </a:rPr>
              <a:t>7</a:t>
            </a:r>
            <a:r>
              <a:rPr lang="uk-UA" sz="1800" dirty="0"/>
              <a:t>.</a:t>
            </a:r>
          </a:p>
          <a:p>
            <a:pPr marL="882900" indent="-342900">
              <a:lnSpc>
                <a:spcPct val="150000"/>
              </a:lnSpc>
              <a:spcBef>
                <a:spcPts val="0"/>
              </a:spcBef>
              <a:buFont typeface="+mj-lt"/>
              <a:buAutoNum type="arabicPeriod"/>
            </a:pPr>
            <a:r>
              <a:rPr lang="uk-UA" sz="1800" dirty="0"/>
              <a:t>   Список ініціалізації конструктора класу </a:t>
            </a:r>
            <a:r>
              <a:rPr lang="en-US" sz="1800" dirty="0">
                <a:solidFill>
                  <a:schemeClr val="accent5">
                    <a:lumMod val="75000"/>
                  </a:schemeClr>
                </a:solidFill>
                <a:latin typeface="Consolas" panose="020B0609020204030204" pitchFamily="49" charset="0"/>
              </a:rPr>
              <a:t>Parent</a:t>
            </a:r>
            <a:r>
              <a:rPr lang="en-US" sz="1800" dirty="0"/>
              <a:t> </a:t>
            </a:r>
            <a:r>
              <a:rPr lang="uk-UA" sz="1800" dirty="0"/>
              <a:t>присвоює для </a:t>
            </a:r>
            <a:r>
              <a:rPr lang="en-US" sz="1800" dirty="0" err="1">
                <a:solidFill>
                  <a:schemeClr val="accent5">
                    <a:lumMod val="75000"/>
                  </a:schemeClr>
                </a:solidFill>
                <a:latin typeface="Consolas" panose="020B0609020204030204" pitchFamily="49" charset="0"/>
              </a:rPr>
              <a:t>m_id</a:t>
            </a:r>
            <a:r>
              <a:rPr lang="en-US" sz="1800" dirty="0"/>
              <a:t> </a:t>
            </a:r>
            <a:r>
              <a:rPr lang="uk-UA" sz="1800" dirty="0"/>
              <a:t>значення </a:t>
            </a:r>
            <a:r>
              <a:rPr lang="uk-UA" sz="1800" dirty="0">
                <a:solidFill>
                  <a:schemeClr val="accent5">
                    <a:lumMod val="75000"/>
                  </a:schemeClr>
                </a:solidFill>
                <a:latin typeface="Consolas" panose="020B0609020204030204" pitchFamily="49" charset="0"/>
              </a:rPr>
              <a:t>7</a:t>
            </a:r>
            <a:r>
              <a:rPr lang="uk-UA" sz="1800" dirty="0"/>
              <a:t>.</a:t>
            </a:r>
          </a:p>
          <a:p>
            <a:pPr marL="882900" indent="-342900">
              <a:lnSpc>
                <a:spcPct val="150000"/>
              </a:lnSpc>
              <a:spcBef>
                <a:spcPts val="0"/>
              </a:spcBef>
              <a:buFont typeface="+mj-lt"/>
              <a:buAutoNum type="arabicPeriod"/>
            </a:pPr>
            <a:r>
              <a:rPr lang="uk-UA" sz="1800" dirty="0"/>
              <a:t>   Виконується тіло конструктора класу </a:t>
            </a:r>
            <a:r>
              <a:rPr lang="en-US" sz="1800" dirty="0">
                <a:solidFill>
                  <a:schemeClr val="accent5">
                    <a:lumMod val="75000"/>
                  </a:schemeClr>
                </a:solidFill>
                <a:latin typeface="Consolas" panose="020B0609020204030204" pitchFamily="49" charset="0"/>
              </a:rPr>
              <a:t>Parent</a:t>
            </a:r>
            <a:r>
              <a:rPr lang="en-US" sz="1800" dirty="0"/>
              <a:t>, </a:t>
            </a:r>
            <a:r>
              <a:rPr lang="uk-UA" sz="1800" dirty="0"/>
              <a:t>яке нічого не робить.</a:t>
            </a:r>
          </a:p>
          <a:p>
            <a:pPr marL="882900" indent="-342900">
              <a:lnSpc>
                <a:spcPct val="150000"/>
              </a:lnSpc>
              <a:spcBef>
                <a:spcPts val="0"/>
              </a:spcBef>
              <a:buFont typeface="+mj-lt"/>
              <a:buAutoNum type="arabicPeriod"/>
            </a:pPr>
            <a:r>
              <a:rPr lang="uk-UA" sz="1800" dirty="0"/>
              <a:t>   Завершується виконання конструктора класу </a:t>
            </a:r>
            <a:r>
              <a:rPr lang="en-US" sz="1800" dirty="0">
                <a:solidFill>
                  <a:schemeClr val="accent5">
                    <a:lumMod val="75000"/>
                  </a:schemeClr>
                </a:solidFill>
                <a:latin typeface="Consolas" panose="020B0609020204030204" pitchFamily="49" charset="0"/>
              </a:rPr>
              <a:t>Parent</a:t>
            </a:r>
            <a:r>
              <a:rPr lang="en-US" sz="1800" dirty="0"/>
              <a:t>.</a:t>
            </a:r>
          </a:p>
          <a:p>
            <a:pPr marL="882900" indent="-342900">
              <a:lnSpc>
                <a:spcPct val="150000"/>
              </a:lnSpc>
              <a:spcBef>
                <a:spcPts val="0"/>
              </a:spcBef>
              <a:buFont typeface="+mj-lt"/>
              <a:buAutoNum type="arabicPeriod"/>
            </a:pPr>
            <a:r>
              <a:rPr lang="en-US" sz="1800" dirty="0"/>
              <a:t>   </a:t>
            </a:r>
            <a:r>
              <a:rPr lang="uk-UA" sz="1800" dirty="0"/>
              <a:t>Список ініціалізації конструктора класу </a:t>
            </a:r>
            <a:r>
              <a:rPr lang="en-US" sz="1800" dirty="0">
                <a:solidFill>
                  <a:schemeClr val="accent5">
                    <a:lumMod val="75000"/>
                  </a:schemeClr>
                </a:solidFill>
                <a:latin typeface="Consolas" panose="020B0609020204030204" pitchFamily="49" charset="0"/>
              </a:rPr>
              <a:t>Child</a:t>
            </a:r>
            <a:r>
              <a:rPr lang="en-US" sz="1800" dirty="0"/>
              <a:t> </a:t>
            </a:r>
            <a:r>
              <a:rPr lang="uk-UA" sz="1800" dirty="0"/>
              <a:t>присвоює для </a:t>
            </a:r>
            <a:r>
              <a:rPr lang="en-US" sz="1800" dirty="0" err="1">
                <a:solidFill>
                  <a:schemeClr val="accent5">
                    <a:lumMod val="75000"/>
                  </a:schemeClr>
                </a:solidFill>
                <a:latin typeface="Consolas" panose="020B0609020204030204" pitchFamily="49" charset="0"/>
              </a:rPr>
              <a:t>m_value</a:t>
            </a:r>
            <a:r>
              <a:rPr lang="en-US" sz="1800" dirty="0"/>
              <a:t> </a:t>
            </a:r>
            <a:r>
              <a:rPr lang="uk-UA" sz="1800" dirty="0"/>
              <a:t>значення </a:t>
            </a:r>
            <a:r>
              <a:rPr lang="uk-UA" sz="1800" dirty="0">
                <a:solidFill>
                  <a:schemeClr val="accent5">
                    <a:lumMod val="75000"/>
                  </a:schemeClr>
                </a:solidFill>
                <a:latin typeface="Consolas" panose="020B0609020204030204" pitchFamily="49" charset="0"/>
              </a:rPr>
              <a:t>1.5</a:t>
            </a:r>
            <a:r>
              <a:rPr lang="uk-UA" sz="1800" dirty="0"/>
              <a:t>.</a:t>
            </a:r>
          </a:p>
          <a:p>
            <a:pPr marL="882900" indent="-342900">
              <a:lnSpc>
                <a:spcPct val="150000"/>
              </a:lnSpc>
              <a:spcBef>
                <a:spcPts val="0"/>
              </a:spcBef>
              <a:buFont typeface="+mj-lt"/>
              <a:buAutoNum type="arabicPeriod"/>
            </a:pPr>
            <a:r>
              <a:rPr lang="uk-UA" sz="1800" dirty="0"/>
              <a:t>   Виконується тіло конструктора класу </a:t>
            </a:r>
            <a:r>
              <a:rPr lang="en-US" sz="1800" dirty="0">
                <a:solidFill>
                  <a:schemeClr val="accent5">
                    <a:lumMod val="75000"/>
                  </a:schemeClr>
                </a:solidFill>
                <a:latin typeface="Consolas" panose="020B0609020204030204" pitchFamily="49" charset="0"/>
              </a:rPr>
              <a:t>Child</a:t>
            </a:r>
            <a:r>
              <a:rPr lang="en-US" sz="1800" dirty="0"/>
              <a:t>, </a:t>
            </a:r>
            <a:r>
              <a:rPr lang="uk-UA" sz="1800" dirty="0"/>
              <a:t>яке нічого не робить.</a:t>
            </a:r>
          </a:p>
          <a:p>
            <a:pPr marL="882900" indent="-342900">
              <a:lnSpc>
                <a:spcPct val="150000"/>
              </a:lnSpc>
              <a:spcBef>
                <a:spcPts val="0"/>
              </a:spcBef>
              <a:buFont typeface="+mj-lt"/>
              <a:buAutoNum type="arabicPeriod"/>
            </a:pPr>
            <a:r>
              <a:rPr lang="uk-UA" sz="1800" dirty="0"/>
              <a:t>   Завершується виконання конструктора класу </a:t>
            </a:r>
            <a:r>
              <a:rPr lang="en-US" sz="1800" dirty="0">
                <a:solidFill>
                  <a:schemeClr val="accent5">
                    <a:lumMod val="75000"/>
                  </a:schemeClr>
                </a:solidFill>
                <a:latin typeface="Consolas" panose="020B0609020204030204" pitchFamily="49" charset="0"/>
              </a:rPr>
              <a:t>Child</a:t>
            </a:r>
            <a:r>
              <a:rPr lang="en-US" sz="1800" dirty="0"/>
              <a:t>.</a:t>
            </a:r>
            <a:endParaRPr lang="uk-UA" sz="1800" dirty="0"/>
          </a:p>
        </p:txBody>
      </p:sp>
    </p:spTree>
    <p:extLst>
      <p:ext uri="{BB962C8B-B14F-4D97-AF65-F5344CB8AC3E}">
        <p14:creationId xmlns:p14="http://schemas.microsoft.com/office/powerpoint/2010/main" val="280960053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uk-UA" sz="3600" b="1" dirty="0"/>
              <a:t>Ініціалізація </a:t>
            </a:r>
            <a:r>
              <a:rPr lang="uk-UA" sz="3600" b="1" dirty="0" err="1"/>
              <a:t>мемберів</a:t>
            </a:r>
            <a:r>
              <a:rPr lang="uk-UA" sz="3600" b="1" dirty="0"/>
              <a:t> батьківського класу</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Це може здатися трохи складним, але насправді все дуже просто. Все, що відбувається — це виклик конструктором класу </a:t>
            </a:r>
            <a:r>
              <a:rPr lang="en-US" sz="1800" dirty="0">
                <a:solidFill>
                  <a:schemeClr val="accent5">
                    <a:lumMod val="75000"/>
                  </a:schemeClr>
                </a:solidFill>
                <a:latin typeface="Consolas" panose="020B0609020204030204" pitchFamily="49" charset="0"/>
              </a:rPr>
              <a:t>Child</a:t>
            </a:r>
            <a:r>
              <a:rPr lang="en-US" sz="1800" dirty="0"/>
              <a:t> </a:t>
            </a:r>
            <a:r>
              <a:rPr lang="uk-UA" sz="1800" dirty="0"/>
              <a:t>конкретного конструктора класу </a:t>
            </a:r>
            <a:r>
              <a:rPr lang="en-US" sz="1800" dirty="0">
                <a:solidFill>
                  <a:schemeClr val="accent5">
                    <a:lumMod val="75000"/>
                  </a:schemeClr>
                </a:solidFill>
                <a:latin typeface="Consolas" panose="020B0609020204030204" pitchFamily="49" charset="0"/>
              </a:rPr>
              <a:t>Parent</a:t>
            </a:r>
            <a:r>
              <a:rPr lang="en-US" sz="1800" dirty="0"/>
              <a:t> </a:t>
            </a:r>
            <a:r>
              <a:rPr lang="uk-UA" sz="1800" dirty="0"/>
              <a:t>для ініціалізації частини </a:t>
            </a:r>
            <a:r>
              <a:rPr lang="en-US" sz="1800" dirty="0">
                <a:solidFill>
                  <a:schemeClr val="accent5">
                    <a:lumMod val="75000"/>
                  </a:schemeClr>
                </a:solidFill>
                <a:latin typeface="Consolas" panose="020B0609020204030204" pitchFamily="49" charset="0"/>
              </a:rPr>
              <a:t>Parent</a:t>
            </a:r>
            <a:r>
              <a:rPr lang="en-US" sz="1800" dirty="0"/>
              <a:t> </a:t>
            </a:r>
            <a:r>
              <a:rPr lang="uk-UA" sz="1800" dirty="0"/>
              <a:t>об’єкта класу </a:t>
            </a:r>
            <a:r>
              <a:rPr lang="en-US" sz="1800" dirty="0">
                <a:solidFill>
                  <a:schemeClr val="accent5">
                    <a:lumMod val="75000"/>
                  </a:schemeClr>
                </a:solidFill>
                <a:latin typeface="Consolas" panose="020B0609020204030204" pitchFamily="49" charset="0"/>
              </a:rPr>
              <a:t>Child</a:t>
            </a:r>
            <a:r>
              <a:rPr lang="en-US" sz="1800" dirty="0"/>
              <a:t>. </a:t>
            </a:r>
            <a:r>
              <a:rPr lang="uk-UA" sz="1800" dirty="0"/>
              <a:t>Оскільки </a:t>
            </a:r>
            <a:r>
              <a:rPr lang="en-US" sz="1800" dirty="0" err="1">
                <a:solidFill>
                  <a:schemeClr val="accent5">
                    <a:lumMod val="75000"/>
                  </a:schemeClr>
                </a:solidFill>
                <a:latin typeface="Consolas" panose="020B0609020204030204" pitchFamily="49" charset="0"/>
              </a:rPr>
              <a:t>m_id</a:t>
            </a:r>
            <a:r>
              <a:rPr lang="en-US" sz="1800" dirty="0"/>
              <a:t> </a:t>
            </a:r>
            <a:r>
              <a:rPr lang="uk-UA" sz="1800" dirty="0"/>
              <a:t>знаходиться в частині </a:t>
            </a:r>
            <a:r>
              <a:rPr lang="en-US" sz="1800" dirty="0">
                <a:solidFill>
                  <a:schemeClr val="accent5">
                    <a:lumMod val="75000"/>
                  </a:schemeClr>
                </a:solidFill>
                <a:latin typeface="Consolas" panose="020B0609020204030204" pitchFamily="49" charset="0"/>
              </a:rPr>
              <a:t>Parent</a:t>
            </a:r>
            <a:r>
              <a:rPr lang="en-US" sz="1800" dirty="0"/>
              <a:t>, </a:t>
            </a:r>
            <a:r>
              <a:rPr lang="uk-UA" sz="1800" dirty="0"/>
              <a:t>то тільки конструктор класу </a:t>
            </a:r>
            <a:r>
              <a:rPr lang="en-US" sz="1800" dirty="0">
                <a:solidFill>
                  <a:schemeClr val="accent5">
                    <a:lumMod val="75000"/>
                  </a:schemeClr>
                </a:solidFill>
                <a:latin typeface="Consolas" panose="020B0609020204030204" pitchFamily="49" charset="0"/>
              </a:rPr>
              <a:t>Parent</a:t>
            </a:r>
            <a:r>
              <a:rPr lang="en-US" sz="1800" dirty="0"/>
              <a:t> </a:t>
            </a:r>
            <a:r>
              <a:rPr lang="uk-UA" sz="1800" dirty="0"/>
              <a:t>може </a:t>
            </a:r>
            <a:r>
              <a:rPr lang="uk-UA" sz="1800" dirty="0" err="1"/>
              <a:t>ініціалізувати</a:t>
            </a:r>
            <a:r>
              <a:rPr lang="uk-UA" sz="1800" dirty="0"/>
              <a:t> це значення.</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FFFF00"/>
                </a:highlight>
              </a:rPr>
              <a:t>Зверніть увагу, не має значення, де в списку ініціалізації конструктора класу </a:t>
            </a:r>
            <a:r>
              <a:rPr lang="en-US" sz="1800" b="1" dirty="0">
                <a:solidFill>
                  <a:schemeClr val="accent5">
                    <a:lumMod val="75000"/>
                  </a:schemeClr>
                </a:solidFill>
                <a:highlight>
                  <a:srgbClr val="FFFF00"/>
                </a:highlight>
                <a:latin typeface="Consolas" panose="020B0609020204030204" pitchFamily="49" charset="0"/>
              </a:rPr>
              <a:t>Child</a:t>
            </a:r>
            <a:r>
              <a:rPr lang="en-US" sz="1800" b="1" dirty="0">
                <a:highlight>
                  <a:srgbClr val="FFFF00"/>
                </a:highlight>
              </a:rPr>
              <a:t> </a:t>
            </a:r>
            <a:r>
              <a:rPr lang="uk-UA" sz="1800" b="1" dirty="0">
                <a:highlight>
                  <a:srgbClr val="FFFF00"/>
                </a:highlight>
              </a:rPr>
              <a:t>викликається конструктор класу </a:t>
            </a:r>
            <a:r>
              <a:rPr lang="en-US" sz="1800" b="1" dirty="0">
                <a:solidFill>
                  <a:schemeClr val="accent5">
                    <a:lumMod val="75000"/>
                  </a:schemeClr>
                </a:solidFill>
                <a:highlight>
                  <a:srgbClr val="FFFF00"/>
                </a:highlight>
                <a:latin typeface="Consolas" panose="020B0609020204030204" pitchFamily="49" charset="0"/>
              </a:rPr>
              <a:t>Parent</a:t>
            </a:r>
            <a:r>
              <a:rPr lang="en-US" sz="1800" b="1" dirty="0">
                <a:highlight>
                  <a:srgbClr val="FFFF00"/>
                </a:highlight>
              </a:rPr>
              <a:t> — </a:t>
            </a:r>
            <a:r>
              <a:rPr lang="uk-UA" sz="1800" b="1" dirty="0">
                <a:highlight>
                  <a:srgbClr val="FFFF00"/>
                </a:highlight>
              </a:rPr>
              <a:t>він завжди виконуватиметься першим</a:t>
            </a:r>
            <a:r>
              <a:rPr lang="uk-UA" sz="1800" dirty="0"/>
              <a:t>.</a:t>
            </a:r>
          </a:p>
        </p:txBody>
      </p:sp>
    </p:spTree>
    <p:extLst>
      <p:ext uri="{BB962C8B-B14F-4D97-AF65-F5344CB8AC3E}">
        <p14:creationId xmlns:p14="http://schemas.microsoft.com/office/powerpoint/2010/main" val="249973108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200" b="1" dirty="0" err="1"/>
              <a:t>Тепер</a:t>
            </a:r>
            <a:r>
              <a:rPr lang="ru-RU" sz="3200" b="1" dirty="0"/>
              <a:t> ми </a:t>
            </a:r>
            <a:r>
              <a:rPr lang="ru-RU" sz="3200" b="1" dirty="0" err="1"/>
              <a:t>можемо</a:t>
            </a:r>
            <a:r>
              <a:rPr lang="ru-RU" sz="3200" b="1" dirty="0"/>
              <a:t> </a:t>
            </a:r>
            <a:r>
              <a:rPr lang="ru-RU" sz="3200" b="1" dirty="0" err="1"/>
              <a:t>зробити</a:t>
            </a:r>
            <a:r>
              <a:rPr lang="ru-RU" sz="3200" b="1" dirty="0"/>
              <a:t> </a:t>
            </a:r>
            <a:r>
              <a:rPr lang="ru-RU" sz="3200" b="1" dirty="0" err="1"/>
              <a:t>наші</a:t>
            </a:r>
            <a:r>
              <a:rPr lang="ru-RU" sz="3200" b="1" dirty="0"/>
              <a:t> </a:t>
            </a:r>
            <a:r>
              <a:rPr lang="ru-RU" sz="3200" b="1" dirty="0" err="1"/>
              <a:t>мембери</a:t>
            </a:r>
            <a:r>
              <a:rPr lang="ru-RU" sz="3200" b="1" dirty="0"/>
              <a:t> </a:t>
            </a:r>
            <a:r>
              <a:rPr lang="ru-RU" sz="3200" b="1" dirty="0" err="1"/>
              <a:t>private</a:t>
            </a:r>
            <a:endParaRPr lang="uk-UA" sz="32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Тепер, коли ми знаємо про ініціалізацію </a:t>
            </a:r>
            <a:r>
              <a:rPr lang="uk-UA" sz="1800" dirty="0" err="1"/>
              <a:t>мемберів</a:t>
            </a:r>
            <a:r>
              <a:rPr lang="uk-UA" sz="1800" dirty="0"/>
              <a:t> батьківського класу, немає ніякої необхідності зберігати наші поля відкритими. Ми зробимо їх </a:t>
            </a:r>
            <a:r>
              <a:rPr lang="en-US" sz="1800" dirty="0">
                <a:solidFill>
                  <a:schemeClr val="accent5">
                    <a:lumMod val="75000"/>
                  </a:schemeClr>
                </a:solidFill>
                <a:latin typeface="Consolas" panose="020B0609020204030204" pitchFamily="49" charset="0"/>
              </a:rPr>
              <a:t>private</a:t>
            </a:r>
            <a:r>
              <a:rPr lang="en-US" sz="1800" dirty="0"/>
              <a:t>, </a:t>
            </a:r>
            <a:r>
              <a:rPr lang="uk-UA" sz="1800" dirty="0"/>
              <a:t>як і повинно бути.</a:t>
            </a:r>
          </a:p>
        </p:txBody>
      </p:sp>
      <p:pic>
        <p:nvPicPr>
          <p:cNvPr id="5" name="Рисунок 4">
            <a:extLst>
              <a:ext uri="{FF2B5EF4-FFF2-40B4-BE49-F238E27FC236}">
                <a16:creationId xmlns:a16="http://schemas.microsoft.com/office/drawing/2014/main" id="{A46AFD8B-CC4E-427D-87CA-8122C4C0D9D9}"/>
              </a:ext>
            </a:extLst>
          </p:cNvPr>
          <p:cNvPicPr>
            <a:picLocks noChangeAspect="1"/>
          </p:cNvPicPr>
          <p:nvPr/>
        </p:nvPicPr>
        <p:blipFill>
          <a:blip r:embed="rId2"/>
          <a:stretch>
            <a:fillRect/>
          </a:stretch>
        </p:blipFill>
        <p:spPr>
          <a:xfrm>
            <a:off x="4043311" y="1733901"/>
            <a:ext cx="4105378" cy="5124098"/>
          </a:xfrm>
          <a:prstGeom prst="rect">
            <a:avLst/>
          </a:prstGeom>
        </p:spPr>
      </p:pic>
    </p:spTree>
    <p:extLst>
      <p:ext uri="{BB962C8B-B14F-4D97-AF65-F5344CB8AC3E}">
        <p14:creationId xmlns:p14="http://schemas.microsoft.com/office/powerpoint/2010/main" val="35661399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200" b="1" dirty="0" err="1"/>
              <a:t>Тепер</a:t>
            </a:r>
            <a:r>
              <a:rPr lang="ru-RU" sz="3200" b="1" dirty="0"/>
              <a:t> ми </a:t>
            </a:r>
            <a:r>
              <a:rPr lang="ru-RU" sz="3200" b="1" dirty="0" err="1"/>
              <a:t>можемо</a:t>
            </a:r>
            <a:r>
              <a:rPr lang="ru-RU" sz="3200" b="1" dirty="0"/>
              <a:t> </a:t>
            </a:r>
            <a:r>
              <a:rPr lang="ru-RU" sz="3200" b="1" dirty="0" err="1"/>
              <a:t>зробити</a:t>
            </a:r>
            <a:r>
              <a:rPr lang="ru-RU" sz="3200" b="1" dirty="0"/>
              <a:t> </a:t>
            </a:r>
            <a:r>
              <a:rPr lang="ru-RU" sz="3200" b="1" dirty="0" err="1"/>
              <a:t>наші</a:t>
            </a:r>
            <a:r>
              <a:rPr lang="ru-RU" sz="3200" b="1" dirty="0"/>
              <a:t> </a:t>
            </a:r>
            <a:r>
              <a:rPr lang="ru-RU" sz="3200" b="1" dirty="0" err="1"/>
              <a:t>мембери</a:t>
            </a:r>
            <a:r>
              <a:rPr lang="ru-RU" sz="3200" b="1" dirty="0"/>
              <a:t> </a:t>
            </a:r>
            <a:r>
              <a:rPr lang="ru-RU" sz="3200" b="1" dirty="0" err="1"/>
              <a:t>private</a:t>
            </a:r>
            <a:endParaRPr lang="uk-UA" sz="32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У коді, наведеному вище, ми робимо </a:t>
            </a:r>
            <a:r>
              <a:rPr lang="en-US" sz="1800" dirty="0" err="1">
                <a:solidFill>
                  <a:schemeClr val="accent5">
                    <a:lumMod val="75000"/>
                  </a:schemeClr>
                </a:solidFill>
                <a:latin typeface="Consolas" panose="020B0609020204030204" pitchFamily="49" charset="0"/>
              </a:rPr>
              <a:t>m_id</a:t>
            </a:r>
            <a:r>
              <a:rPr lang="en-US" sz="1800" dirty="0">
                <a:solidFill>
                  <a:schemeClr val="accent5">
                    <a:lumMod val="75000"/>
                  </a:schemeClr>
                </a:solidFill>
                <a:latin typeface="Consolas" panose="020B0609020204030204" pitchFamily="49" charset="0"/>
              </a:rPr>
              <a:t> </a:t>
            </a:r>
            <a:r>
              <a:rPr lang="uk-UA" sz="1800" dirty="0"/>
              <a:t>і </a:t>
            </a:r>
            <a:r>
              <a:rPr lang="en-US" sz="1800" dirty="0" err="1">
                <a:solidFill>
                  <a:schemeClr val="accent5">
                    <a:lumMod val="75000"/>
                  </a:schemeClr>
                </a:solidFill>
                <a:latin typeface="Consolas" panose="020B0609020204030204" pitchFamily="49" charset="0"/>
              </a:rPr>
              <a:t>m_value</a:t>
            </a:r>
            <a:r>
              <a:rPr lang="en-US" sz="1800" dirty="0"/>
              <a:t> </a:t>
            </a:r>
            <a:r>
              <a:rPr lang="uk-UA" sz="1800" dirty="0"/>
              <a:t>закритими. Для їх ініціалізації використовуються відповідні конструктори, а для доступу — відкриті функції доступу (</a:t>
            </a:r>
            <a:r>
              <a:rPr lang="uk-UA" sz="1800" dirty="0" err="1"/>
              <a:t>геттери</a:t>
            </a:r>
            <a:r>
              <a:rPr lang="uk-UA" sz="1800" dirty="0"/>
              <a:t>).</a:t>
            </a:r>
          </a:p>
        </p:txBody>
      </p:sp>
      <p:pic>
        <p:nvPicPr>
          <p:cNvPr id="5" name="Рисунок 4">
            <a:extLst>
              <a:ext uri="{FF2B5EF4-FFF2-40B4-BE49-F238E27FC236}">
                <a16:creationId xmlns:a16="http://schemas.microsoft.com/office/drawing/2014/main" id="{84A82433-4E47-40EC-9AD5-3B593DE37A3C}"/>
              </a:ext>
            </a:extLst>
          </p:cNvPr>
          <p:cNvPicPr>
            <a:picLocks noChangeAspect="1"/>
          </p:cNvPicPr>
          <p:nvPr/>
        </p:nvPicPr>
        <p:blipFill>
          <a:blip r:embed="rId2"/>
          <a:stretch>
            <a:fillRect/>
          </a:stretch>
        </p:blipFill>
        <p:spPr>
          <a:xfrm>
            <a:off x="4781499" y="1878672"/>
            <a:ext cx="2629002" cy="1481802"/>
          </a:xfrm>
          <a:prstGeom prst="rect">
            <a:avLst/>
          </a:prstGeom>
        </p:spPr>
      </p:pic>
    </p:spTree>
    <p:extLst>
      <p:ext uri="{BB962C8B-B14F-4D97-AF65-F5344CB8AC3E}">
        <p14:creationId xmlns:p14="http://schemas.microsoft.com/office/powerpoint/2010/main" val="32425530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200" b="1" dirty="0" err="1"/>
              <a:t>Ще</a:t>
            </a:r>
            <a:r>
              <a:rPr lang="ru-RU" sz="3200" b="1" dirty="0"/>
              <a:t> один приклад</a:t>
            </a:r>
            <a:endParaRPr lang="uk-UA" sz="32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6BDCAA25-23B9-4FB7-994E-2D67CD961C07}"/>
              </a:ext>
            </a:extLst>
          </p:cNvPr>
          <p:cNvPicPr>
            <a:picLocks noChangeAspect="1"/>
          </p:cNvPicPr>
          <p:nvPr/>
        </p:nvPicPr>
        <p:blipFill>
          <a:blip r:embed="rId2"/>
          <a:stretch>
            <a:fillRect/>
          </a:stretch>
        </p:blipFill>
        <p:spPr>
          <a:xfrm>
            <a:off x="0" y="578733"/>
            <a:ext cx="5139279" cy="6279265"/>
          </a:xfrm>
          <a:prstGeom prst="rect">
            <a:avLst/>
          </a:prstGeom>
        </p:spPr>
      </p:pic>
      <p:pic>
        <p:nvPicPr>
          <p:cNvPr id="7" name="Рисунок 6">
            <a:extLst>
              <a:ext uri="{FF2B5EF4-FFF2-40B4-BE49-F238E27FC236}">
                <a16:creationId xmlns:a16="http://schemas.microsoft.com/office/drawing/2014/main" id="{BB10225B-C4C3-47D0-A70B-FD073EE6588A}"/>
              </a:ext>
            </a:extLst>
          </p:cNvPr>
          <p:cNvPicPr>
            <a:picLocks noChangeAspect="1"/>
          </p:cNvPicPr>
          <p:nvPr/>
        </p:nvPicPr>
        <p:blipFill>
          <a:blip r:embed="rId3"/>
          <a:stretch>
            <a:fillRect/>
          </a:stretch>
        </p:blipFill>
        <p:spPr>
          <a:xfrm>
            <a:off x="5347506" y="578733"/>
            <a:ext cx="6844494" cy="6310695"/>
          </a:xfrm>
          <a:prstGeom prst="rect">
            <a:avLst/>
          </a:prstGeom>
        </p:spPr>
      </p:pic>
    </p:spTree>
    <p:extLst>
      <p:ext uri="{BB962C8B-B14F-4D97-AF65-F5344CB8AC3E}">
        <p14:creationId xmlns:p14="http://schemas.microsoft.com/office/powerpoint/2010/main" val="15625579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DE5E6142-2253-4D16-94FA-10227A8D400E}"/>
              </a:ext>
            </a:extLst>
          </p:cNvPr>
          <p:cNvPicPr>
            <a:picLocks noChangeAspect="1"/>
          </p:cNvPicPr>
          <p:nvPr/>
        </p:nvPicPr>
        <p:blipFill>
          <a:blip r:embed="rId2"/>
          <a:stretch>
            <a:fillRect/>
          </a:stretch>
        </p:blipFill>
        <p:spPr>
          <a:xfrm>
            <a:off x="1547148" y="126664"/>
            <a:ext cx="9097701" cy="4289281"/>
          </a:xfrm>
          <a:prstGeom prst="rect">
            <a:avLst/>
          </a:prstGeom>
        </p:spPr>
      </p:pic>
      <p:pic>
        <p:nvPicPr>
          <p:cNvPr id="7" name="Рисунок 6">
            <a:extLst>
              <a:ext uri="{FF2B5EF4-FFF2-40B4-BE49-F238E27FC236}">
                <a16:creationId xmlns:a16="http://schemas.microsoft.com/office/drawing/2014/main" id="{B04C460A-5ED0-4355-9700-D88AA0ECF4F7}"/>
              </a:ext>
            </a:extLst>
          </p:cNvPr>
          <p:cNvPicPr>
            <a:picLocks noChangeAspect="1"/>
          </p:cNvPicPr>
          <p:nvPr/>
        </p:nvPicPr>
        <p:blipFill>
          <a:blip r:embed="rId3"/>
          <a:stretch>
            <a:fillRect/>
          </a:stretch>
        </p:blipFill>
        <p:spPr>
          <a:xfrm>
            <a:off x="5019523" y="4780816"/>
            <a:ext cx="2152950" cy="1000265"/>
          </a:xfrm>
          <a:prstGeom prst="rect">
            <a:avLst/>
          </a:prstGeom>
        </p:spPr>
      </p:pic>
    </p:spTree>
    <p:extLst>
      <p:ext uri="{BB962C8B-B14F-4D97-AF65-F5344CB8AC3E}">
        <p14:creationId xmlns:p14="http://schemas.microsoft.com/office/powerpoint/2010/main" val="54749787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“Ланцюжки” наслідувань</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258AB7BC-5270-4FBF-9CBE-6C714A58B222}"/>
              </a:ext>
            </a:extLst>
          </p:cNvPr>
          <p:cNvPicPr>
            <a:picLocks noChangeAspect="1"/>
          </p:cNvPicPr>
          <p:nvPr/>
        </p:nvPicPr>
        <p:blipFill>
          <a:blip r:embed="rId2"/>
          <a:stretch>
            <a:fillRect/>
          </a:stretch>
        </p:blipFill>
        <p:spPr>
          <a:xfrm>
            <a:off x="8900251" y="0"/>
            <a:ext cx="3188258" cy="6858000"/>
          </a:xfrm>
          <a:prstGeom prst="rect">
            <a:avLst/>
          </a:prstGeom>
        </p:spPr>
      </p:pic>
    </p:spTree>
    <p:extLst>
      <p:ext uri="{BB962C8B-B14F-4D97-AF65-F5344CB8AC3E}">
        <p14:creationId xmlns:p14="http://schemas.microsoft.com/office/powerpoint/2010/main" val="298305163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a:highlight>
                  <a:srgbClr val="00FF00"/>
                </a:highlight>
              </a:rPr>
              <a:t>Варто </a:t>
            </a:r>
            <a:r>
              <a:rPr lang="ru-RU" sz="1800" b="1" dirty="0" err="1">
                <a:highlight>
                  <a:srgbClr val="00FF00"/>
                </a:highlight>
              </a:rPr>
              <a:t>відзначити</a:t>
            </a:r>
            <a:r>
              <a:rPr lang="ru-RU" sz="1800" b="1" dirty="0">
                <a:highlight>
                  <a:srgbClr val="00FF00"/>
                </a:highlight>
              </a:rPr>
              <a:t>, </a:t>
            </a:r>
            <a:r>
              <a:rPr lang="ru-RU" sz="1800" b="1" dirty="0" err="1">
                <a:highlight>
                  <a:srgbClr val="00FF00"/>
                </a:highlight>
              </a:rPr>
              <a:t>що</a:t>
            </a:r>
            <a:r>
              <a:rPr lang="ru-RU" sz="1800" b="1" dirty="0">
                <a:highlight>
                  <a:srgbClr val="00FF00"/>
                </a:highlight>
              </a:rPr>
              <a:t> </a:t>
            </a:r>
            <a:r>
              <a:rPr lang="ru-RU" sz="1800" b="1" dirty="0" err="1">
                <a:highlight>
                  <a:srgbClr val="00FF00"/>
                </a:highlight>
              </a:rPr>
              <a:t>конструктори</a:t>
            </a:r>
            <a:r>
              <a:rPr lang="ru-RU" sz="1800" b="1" dirty="0">
                <a:highlight>
                  <a:srgbClr val="00FF00"/>
                </a:highlight>
              </a:rPr>
              <a:t> </a:t>
            </a:r>
            <a:r>
              <a:rPr lang="ru-RU" sz="1800" b="1" dirty="0" err="1">
                <a:highlight>
                  <a:srgbClr val="00FF00"/>
                </a:highlight>
              </a:rPr>
              <a:t>дочірнього</a:t>
            </a:r>
            <a:r>
              <a:rPr lang="ru-RU" sz="1800" b="1" dirty="0">
                <a:highlight>
                  <a:srgbClr val="00FF00"/>
                </a:highlight>
              </a:rPr>
              <a:t> </a:t>
            </a:r>
            <a:r>
              <a:rPr lang="ru-RU" sz="1800" b="1" dirty="0" err="1">
                <a:highlight>
                  <a:srgbClr val="00FF00"/>
                </a:highlight>
              </a:rPr>
              <a:t>класу</a:t>
            </a:r>
            <a:r>
              <a:rPr lang="ru-RU" sz="1800" b="1" dirty="0">
                <a:highlight>
                  <a:srgbClr val="00FF00"/>
                </a:highlight>
              </a:rPr>
              <a:t> </a:t>
            </a:r>
            <a:r>
              <a:rPr lang="ru-RU" sz="1800" b="1" dirty="0" err="1">
                <a:highlight>
                  <a:srgbClr val="00FF00"/>
                </a:highlight>
              </a:rPr>
              <a:t>можуть</a:t>
            </a:r>
            <a:r>
              <a:rPr lang="ru-RU" sz="1800" b="1" dirty="0">
                <a:highlight>
                  <a:srgbClr val="00FF00"/>
                </a:highlight>
              </a:rPr>
              <a:t> </a:t>
            </a:r>
            <a:r>
              <a:rPr lang="ru-RU" sz="1800" b="1" dirty="0" err="1">
                <a:highlight>
                  <a:srgbClr val="00FF00"/>
                </a:highlight>
              </a:rPr>
              <a:t>викликати</a:t>
            </a:r>
            <a:r>
              <a:rPr lang="ru-RU" sz="1800" b="1" dirty="0">
                <a:highlight>
                  <a:srgbClr val="00FF00"/>
                </a:highlight>
              </a:rPr>
              <a:t> </a:t>
            </a:r>
            <a:r>
              <a:rPr lang="ru-RU" sz="1800" b="1" dirty="0" err="1">
                <a:highlight>
                  <a:srgbClr val="00FF00"/>
                </a:highlight>
              </a:rPr>
              <a:t>конструктори</a:t>
            </a:r>
            <a:r>
              <a:rPr lang="ru-RU" sz="1800" b="1" dirty="0">
                <a:highlight>
                  <a:srgbClr val="00FF00"/>
                </a:highlight>
              </a:rPr>
              <a:t> </a:t>
            </a:r>
            <a:r>
              <a:rPr lang="ru-RU" sz="1800" b="1" dirty="0" err="1">
                <a:highlight>
                  <a:srgbClr val="00FF00"/>
                </a:highlight>
              </a:rPr>
              <a:t>тільки</a:t>
            </a:r>
            <a:r>
              <a:rPr lang="ru-RU" sz="1800" b="1" dirty="0">
                <a:highlight>
                  <a:srgbClr val="00FF00"/>
                </a:highlight>
              </a:rPr>
              <a:t> того </a:t>
            </a:r>
            <a:r>
              <a:rPr lang="ru-RU" sz="1800" b="1" dirty="0" err="1">
                <a:highlight>
                  <a:srgbClr val="00FF00"/>
                </a:highlight>
              </a:rPr>
              <a:t>батьківського</a:t>
            </a:r>
            <a:r>
              <a:rPr lang="ru-RU" sz="1800" b="1" dirty="0">
                <a:highlight>
                  <a:srgbClr val="00FF00"/>
                </a:highlight>
              </a:rPr>
              <a:t> </a:t>
            </a:r>
            <a:r>
              <a:rPr lang="ru-RU" sz="1800" b="1" dirty="0" err="1">
                <a:highlight>
                  <a:srgbClr val="00FF00"/>
                </a:highlight>
              </a:rPr>
              <a:t>класу</a:t>
            </a:r>
            <a:r>
              <a:rPr lang="ru-RU" sz="1800" b="1" dirty="0">
                <a:highlight>
                  <a:srgbClr val="00FF00"/>
                </a:highlight>
              </a:rPr>
              <a:t>, </a:t>
            </a:r>
            <a:r>
              <a:rPr lang="ru-RU" sz="1800" b="1" dirty="0" err="1">
                <a:highlight>
                  <a:srgbClr val="00FF00"/>
                </a:highlight>
              </a:rPr>
              <a:t>від</a:t>
            </a:r>
            <a:r>
              <a:rPr lang="ru-RU" sz="1800" b="1" dirty="0">
                <a:highlight>
                  <a:srgbClr val="00FF00"/>
                </a:highlight>
              </a:rPr>
              <a:t> </a:t>
            </a:r>
            <a:r>
              <a:rPr lang="ru-RU" sz="1800" b="1" dirty="0" err="1">
                <a:highlight>
                  <a:srgbClr val="00FF00"/>
                </a:highlight>
              </a:rPr>
              <a:t>якого</a:t>
            </a:r>
            <a:r>
              <a:rPr lang="ru-RU" sz="1800" b="1" dirty="0">
                <a:highlight>
                  <a:srgbClr val="00FF00"/>
                </a:highlight>
              </a:rPr>
              <a:t> вони </a:t>
            </a:r>
            <a:r>
              <a:rPr lang="ru-RU" sz="1800" b="1" dirty="0" err="1">
                <a:highlight>
                  <a:srgbClr val="00FF00"/>
                </a:highlight>
              </a:rPr>
              <a:t>безпосередньо</a:t>
            </a:r>
            <a:r>
              <a:rPr lang="ru-RU" sz="1800" b="1" dirty="0">
                <a:highlight>
                  <a:srgbClr val="00FF00"/>
                </a:highlight>
              </a:rPr>
              <a:t> </a:t>
            </a:r>
            <a:r>
              <a:rPr lang="ru-RU" sz="1800" b="1" dirty="0" err="1">
                <a:highlight>
                  <a:srgbClr val="00FF00"/>
                </a:highlight>
              </a:rPr>
              <a:t>виконують</a:t>
            </a:r>
            <a:r>
              <a:rPr lang="ru-RU" sz="1800" b="1" dirty="0">
                <a:highlight>
                  <a:srgbClr val="00FF00"/>
                </a:highlight>
              </a:rPr>
              <a:t> </a:t>
            </a:r>
            <a:r>
              <a:rPr lang="ru-RU" sz="1800" b="1" dirty="0" err="1">
                <a:highlight>
                  <a:srgbClr val="00FF00"/>
                </a:highlight>
              </a:rPr>
              <a:t>наслідування</a:t>
            </a:r>
            <a:r>
              <a:rPr lang="ru-RU" sz="1800" dirty="0"/>
              <a:t>. </a:t>
            </a:r>
            <a:r>
              <a:rPr lang="ru-RU" sz="1800" dirty="0" err="1"/>
              <a:t>Отже</a:t>
            </a:r>
            <a:r>
              <a:rPr lang="ru-RU" sz="1800" dirty="0"/>
              <a:t>, конструктор </a:t>
            </a:r>
            <a:r>
              <a:rPr lang="ru-RU" sz="1800" dirty="0" err="1"/>
              <a:t>класу</a:t>
            </a:r>
            <a:r>
              <a:rPr lang="ru-RU" sz="1800" dirty="0"/>
              <a:t> C не </a:t>
            </a:r>
            <a:r>
              <a:rPr lang="ru-RU" sz="1800" dirty="0" err="1"/>
              <a:t>може</a:t>
            </a:r>
            <a:r>
              <a:rPr lang="ru-RU" sz="1800" dirty="0"/>
              <a:t> </a:t>
            </a:r>
            <a:r>
              <a:rPr lang="ru-RU" sz="1800" dirty="0" err="1"/>
              <a:t>напряму</a:t>
            </a:r>
            <a:r>
              <a:rPr lang="ru-RU" sz="1800" dirty="0"/>
              <a:t> </a:t>
            </a:r>
            <a:r>
              <a:rPr lang="ru-RU" sz="1800" dirty="0" err="1"/>
              <a:t>викликати</a:t>
            </a:r>
            <a:r>
              <a:rPr lang="ru-RU" sz="1800" dirty="0"/>
              <a:t> </a:t>
            </a:r>
            <a:r>
              <a:rPr lang="ru-RU" sz="1800" dirty="0" err="1"/>
              <a:t>або</a:t>
            </a:r>
            <a:r>
              <a:rPr lang="ru-RU" sz="1800" dirty="0"/>
              <a:t> </a:t>
            </a:r>
            <a:r>
              <a:rPr lang="ru-RU" sz="1800" dirty="0" err="1"/>
              <a:t>передавати</a:t>
            </a:r>
            <a:r>
              <a:rPr lang="ru-RU" sz="1800" dirty="0"/>
              <a:t> </a:t>
            </a:r>
            <a:r>
              <a:rPr lang="ru-RU" sz="1800" dirty="0" err="1"/>
              <a:t>параметри</a:t>
            </a:r>
            <a:r>
              <a:rPr lang="ru-RU" sz="1800" dirty="0"/>
              <a:t> в конструктор </a:t>
            </a:r>
            <a:r>
              <a:rPr lang="ru-RU" sz="1800" dirty="0" err="1"/>
              <a:t>класу</a:t>
            </a:r>
            <a:r>
              <a:rPr lang="ru-RU" sz="1800" dirty="0"/>
              <a:t> A. Конструктор </a:t>
            </a:r>
            <a:r>
              <a:rPr lang="ru-RU" sz="1800" dirty="0" err="1"/>
              <a:t>класу</a:t>
            </a:r>
            <a:r>
              <a:rPr lang="ru-RU" sz="1800" dirty="0"/>
              <a:t> C </a:t>
            </a:r>
            <a:r>
              <a:rPr lang="ru-RU" sz="1800" dirty="0" err="1"/>
              <a:t>може</a:t>
            </a:r>
            <a:r>
              <a:rPr lang="ru-RU" sz="1800" dirty="0"/>
              <a:t> </a:t>
            </a:r>
            <a:r>
              <a:rPr lang="ru-RU" sz="1800" dirty="0" err="1"/>
              <a:t>викликати</a:t>
            </a:r>
            <a:r>
              <a:rPr lang="ru-RU" sz="1800" dirty="0"/>
              <a:t> </a:t>
            </a:r>
            <a:r>
              <a:rPr lang="ru-RU" sz="1800" dirty="0" err="1"/>
              <a:t>тільки</a:t>
            </a:r>
            <a:r>
              <a:rPr lang="ru-RU" sz="1800" dirty="0"/>
              <a:t> конструктор </a:t>
            </a:r>
            <a:r>
              <a:rPr lang="ru-RU" sz="1800" dirty="0" err="1"/>
              <a:t>класу</a:t>
            </a:r>
            <a:r>
              <a:rPr lang="ru-RU" sz="1800" dirty="0"/>
              <a:t> B (</a:t>
            </a:r>
            <a:r>
              <a:rPr lang="ru-RU" sz="1800" dirty="0" err="1"/>
              <a:t>який</a:t>
            </a:r>
            <a:r>
              <a:rPr lang="ru-RU" sz="1800" dirty="0"/>
              <a:t> </a:t>
            </a:r>
            <a:r>
              <a:rPr lang="ru-RU" sz="1800" dirty="0" err="1"/>
              <a:t>вже</a:t>
            </a:r>
            <a:r>
              <a:rPr lang="ru-RU" sz="1800" dirty="0"/>
              <a:t>, в свою </a:t>
            </a:r>
            <a:r>
              <a:rPr lang="ru-RU" sz="1800" dirty="0" err="1"/>
              <a:t>чергу</a:t>
            </a:r>
            <a:r>
              <a:rPr lang="ru-RU" sz="1800" dirty="0"/>
              <a:t>, </a:t>
            </a:r>
            <a:r>
              <a:rPr lang="ru-RU" sz="1800" dirty="0" err="1"/>
              <a:t>викликає</a:t>
            </a:r>
            <a:r>
              <a:rPr lang="ru-RU" sz="1800" dirty="0"/>
              <a:t> конструктор </a:t>
            </a:r>
            <a:r>
              <a:rPr lang="ru-RU" sz="1800" dirty="0" err="1"/>
              <a:t>класу</a:t>
            </a:r>
            <a:r>
              <a:rPr lang="ru-RU" sz="1800" dirty="0"/>
              <a:t> A).</a:t>
            </a:r>
            <a:endParaRPr lang="uk-UA" sz="1800" dirty="0"/>
          </a:p>
        </p:txBody>
      </p:sp>
    </p:spTree>
    <p:extLst>
      <p:ext uri="{BB962C8B-B14F-4D97-AF65-F5344CB8AC3E}">
        <p14:creationId xmlns:p14="http://schemas.microsoft.com/office/powerpoint/2010/main" val="3820009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Композиція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Цей клас має два </a:t>
            </a:r>
            <a:r>
              <a:rPr lang="ru-RU" sz="1800" dirty="0" err="1"/>
              <a:t>мембера</a:t>
            </a:r>
            <a:r>
              <a:rPr lang="uk-UA" sz="1800" dirty="0"/>
              <a:t>: </a:t>
            </a:r>
            <a:r>
              <a:rPr lang="en-US" sz="1800" dirty="0" err="1">
                <a:solidFill>
                  <a:schemeClr val="accent5">
                    <a:lumMod val="75000"/>
                  </a:schemeClr>
                </a:solidFill>
                <a:latin typeface="Consolas" panose="020B0609020204030204" pitchFamily="49" charset="0"/>
              </a:rPr>
              <a:t>m_numerator</a:t>
            </a:r>
            <a:r>
              <a:rPr lang="en-US" sz="1800" dirty="0"/>
              <a:t> (</a:t>
            </a:r>
            <a:r>
              <a:rPr lang="uk-UA" sz="1800" dirty="0"/>
              <a:t>чисельник) і </a:t>
            </a:r>
            <a:r>
              <a:rPr lang="en-US" sz="1800" dirty="0" err="1">
                <a:solidFill>
                  <a:schemeClr val="accent5">
                    <a:lumMod val="75000"/>
                  </a:schemeClr>
                </a:solidFill>
                <a:latin typeface="Consolas" panose="020B0609020204030204" pitchFamily="49" charset="0"/>
              </a:rPr>
              <a:t>m_denominator</a:t>
            </a:r>
            <a:r>
              <a:rPr lang="en-US" sz="1800" dirty="0"/>
              <a:t> (</a:t>
            </a:r>
            <a:r>
              <a:rPr lang="uk-UA" sz="1800" dirty="0"/>
              <a:t>знаменник). Чисельник і знаменник є частиною </a:t>
            </a:r>
            <a:r>
              <a:rPr lang="en-US" sz="1800" dirty="0" err="1">
                <a:solidFill>
                  <a:schemeClr val="accent5">
                    <a:lumMod val="75000"/>
                  </a:schemeClr>
                </a:solidFill>
                <a:latin typeface="Consolas" panose="020B0609020204030204" pitchFamily="49" charset="0"/>
              </a:rPr>
              <a:t>Drob</a:t>
            </a:r>
            <a:r>
              <a:rPr lang="en-US" sz="1800" dirty="0"/>
              <a:t>, </a:t>
            </a:r>
            <a:r>
              <a:rPr lang="uk-UA" sz="1800" dirty="0"/>
              <a:t>вони знаходяться в цьому класі. Вони не можуть належати ще одному класу одночасно. </a:t>
            </a:r>
            <a:r>
              <a:rPr lang="en-US" sz="1800" dirty="0" err="1">
                <a:solidFill>
                  <a:schemeClr val="accent5">
                    <a:lumMod val="75000"/>
                  </a:schemeClr>
                </a:solidFill>
                <a:latin typeface="Consolas" panose="020B0609020204030204" pitchFamily="49" charset="0"/>
              </a:rPr>
              <a:t>m_numerator</a:t>
            </a:r>
            <a:r>
              <a:rPr lang="en-US" sz="1800" dirty="0"/>
              <a:t> </a:t>
            </a:r>
            <a:r>
              <a:rPr lang="uk-UA" sz="1800" dirty="0"/>
              <a:t>і </a:t>
            </a:r>
            <a:r>
              <a:rPr lang="en-US" sz="1800" dirty="0" err="1">
                <a:solidFill>
                  <a:schemeClr val="accent5">
                    <a:lumMod val="75000"/>
                  </a:schemeClr>
                </a:solidFill>
                <a:latin typeface="Consolas" panose="020B0609020204030204" pitchFamily="49" charset="0"/>
              </a:rPr>
              <a:t>m_denominator</a:t>
            </a:r>
            <a:r>
              <a:rPr lang="en-US" sz="1800" dirty="0"/>
              <a:t> </a:t>
            </a:r>
            <a:r>
              <a:rPr lang="uk-UA" sz="1800" dirty="0"/>
              <a:t>не знають, що вони є частиною </a:t>
            </a:r>
            <a:r>
              <a:rPr lang="en-US" sz="1800" dirty="0" err="1">
                <a:solidFill>
                  <a:schemeClr val="accent5">
                    <a:lumMod val="75000"/>
                  </a:schemeClr>
                </a:solidFill>
                <a:latin typeface="Consolas" panose="020B0609020204030204" pitchFamily="49" charset="0"/>
              </a:rPr>
              <a:t>Drob</a:t>
            </a:r>
            <a:r>
              <a:rPr lang="en-US" sz="1800" dirty="0"/>
              <a:t>, </a:t>
            </a:r>
            <a:r>
              <a:rPr lang="uk-UA" sz="1800" dirty="0"/>
              <a:t>вони просто зберігають цілі числа. </a:t>
            </a:r>
            <a:r>
              <a:rPr lang="uk-UA" sz="1800" b="1" dirty="0">
                <a:highlight>
                  <a:srgbClr val="00FF00"/>
                </a:highlight>
              </a:rPr>
              <a:t>При створенні об’єкта класу </a:t>
            </a:r>
            <a:r>
              <a:rPr lang="en-US" sz="1800" b="1" dirty="0" err="1">
                <a:solidFill>
                  <a:schemeClr val="accent5">
                    <a:lumMod val="75000"/>
                  </a:schemeClr>
                </a:solidFill>
                <a:highlight>
                  <a:srgbClr val="00FF00"/>
                </a:highlight>
                <a:latin typeface="Consolas" panose="020B0609020204030204" pitchFamily="49" charset="0"/>
              </a:rPr>
              <a:t>Drob</a:t>
            </a:r>
            <a:r>
              <a:rPr lang="en-US" sz="1800" b="1" dirty="0">
                <a:highlight>
                  <a:srgbClr val="00FF00"/>
                </a:highlight>
              </a:rPr>
              <a:t>, </a:t>
            </a:r>
            <a:r>
              <a:rPr lang="uk-UA" sz="1800" b="1" dirty="0">
                <a:highlight>
                  <a:srgbClr val="00FF00"/>
                </a:highlight>
              </a:rPr>
              <a:t>створюються і </a:t>
            </a:r>
            <a:r>
              <a:rPr lang="en-US" sz="1800" b="1" dirty="0" err="1">
                <a:solidFill>
                  <a:schemeClr val="accent5">
                    <a:lumMod val="75000"/>
                  </a:schemeClr>
                </a:solidFill>
                <a:highlight>
                  <a:srgbClr val="00FF00"/>
                </a:highlight>
                <a:latin typeface="Consolas" panose="020B0609020204030204" pitchFamily="49" charset="0"/>
              </a:rPr>
              <a:t>m_numerator</a:t>
            </a:r>
            <a:r>
              <a:rPr lang="en-US" sz="1800" b="1" dirty="0">
                <a:highlight>
                  <a:srgbClr val="00FF00"/>
                </a:highlight>
              </a:rPr>
              <a:t>, </a:t>
            </a:r>
            <a:r>
              <a:rPr lang="uk-UA" sz="1800" b="1" dirty="0">
                <a:highlight>
                  <a:srgbClr val="00FF00"/>
                </a:highlight>
              </a:rPr>
              <a:t>і </a:t>
            </a:r>
            <a:r>
              <a:rPr lang="en-US" sz="1800" b="1" dirty="0" err="1">
                <a:solidFill>
                  <a:schemeClr val="accent5">
                    <a:lumMod val="75000"/>
                  </a:schemeClr>
                </a:solidFill>
                <a:highlight>
                  <a:srgbClr val="00FF00"/>
                </a:highlight>
                <a:latin typeface="Consolas" panose="020B0609020204030204" pitchFamily="49" charset="0"/>
              </a:rPr>
              <a:t>m_denominator</a:t>
            </a:r>
            <a:r>
              <a:rPr lang="en-US" sz="1800" b="1" dirty="0">
                <a:highlight>
                  <a:srgbClr val="00FF00"/>
                </a:highlight>
              </a:rPr>
              <a:t>. </a:t>
            </a:r>
            <a:r>
              <a:rPr lang="uk-UA" sz="1800" b="1" dirty="0">
                <a:highlight>
                  <a:srgbClr val="00FF00"/>
                </a:highlight>
              </a:rPr>
              <a:t>Коли об’єкт класу </a:t>
            </a:r>
            <a:r>
              <a:rPr lang="en-US" sz="1800" b="1" dirty="0" err="1">
                <a:solidFill>
                  <a:schemeClr val="accent5">
                    <a:lumMod val="75000"/>
                  </a:schemeClr>
                </a:solidFill>
                <a:highlight>
                  <a:srgbClr val="00FF00"/>
                </a:highlight>
                <a:latin typeface="Consolas" panose="020B0609020204030204" pitchFamily="49" charset="0"/>
              </a:rPr>
              <a:t>Drob</a:t>
            </a:r>
            <a:r>
              <a:rPr lang="en-US" sz="1800" b="1" dirty="0">
                <a:highlight>
                  <a:srgbClr val="00FF00"/>
                </a:highlight>
              </a:rPr>
              <a:t> </a:t>
            </a:r>
            <a:r>
              <a:rPr lang="uk-UA" sz="1800" b="1" dirty="0">
                <a:highlight>
                  <a:srgbClr val="00FF00"/>
                </a:highlight>
              </a:rPr>
              <a:t>знищується, то і ці члени знищуються теж</a:t>
            </a:r>
            <a:r>
              <a:rPr lang="uk-UA" sz="1800" dirty="0"/>
              <a:t>.</a:t>
            </a:r>
          </a:p>
        </p:txBody>
      </p:sp>
      <p:pic>
        <p:nvPicPr>
          <p:cNvPr id="5" name="Рисунок 4">
            <a:extLst>
              <a:ext uri="{FF2B5EF4-FFF2-40B4-BE49-F238E27FC236}">
                <a16:creationId xmlns:a16="http://schemas.microsoft.com/office/drawing/2014/main" id="{076322DB-BC75-4165-9E17-D9CD8D34A54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89006" y="717013"/>
            <a:ext cx="10613985" cy="3795011"/>
          </a:xfrm>
          <a:prstGeom prst="rect">
            <a:avLst/>
          </a:prstGeom>
        </p:spPr>
      </p:pic>
    </p:spTree>
    <p:extLst>
      <p:ext uri="{BB962C8B-B14F-4D97-AF65-F5344CB8AC3E}">
        <p14:creationId xmlns:p14="http://schemas.microsoft.com/office/powerpoint/2010/main" val="40322747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Деструктори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При </a:t>
            </a:r>
            <a:r>
              <a:rPr lang="ru-RU" sz="1800" dirty="0" err="1"/>
              <a:t>знищенні</a:t>
            </a:r>
            <a:r>
              <a:rPr lang="ru-RU" sz="1800" dirty="0"/>
              <a:t> </a:t>
            </a:r>
            <a:r>
              <a:rPr lang="ru-RU" sz="1800" dirty="0" err="1"/>
              <a:t>дочірнього</a:t>
            </a:r>
            <a:r>
              <a:rPr lang="ru-RU" sz="1800" dirty="0"/>
              <a:t> </a:t>
            </a:r>
            <a:r>
              <a:rPr lang="ru-RU" sz="1800" dirty="0" err="1"/>
              <a:t>класу</a:t>
            </a:r>
            <a:r>
              <a:rPr lang="ru-RU" sz="1800" dirty="0"/>
              <a:t>, </a:t>
            </a:r>
            <a:r>
              <a:rPr lang="ru-RU" sz="1800" b="1" dirty="0" err="1">
                <a:highlight>
                  <a:srgbClr val="FFFF00"/>
                </a:highlight>
              </a:rPr>
              <a:t>кожен</a:t>
            </a:r>
            <a:r>
              <a:rPr lang="ru-RU" sz="1800" b="1" dirty="0">
                <a:highlight>
                  <a:srgbClr val="FFFF00"/>
                </a:highlight>
              </a:rPr>
              <a:t> деструктор </a:t>
            </a:r>
            <a:r>
              <a:rPr lang="ru-RU" sz="1800" b="1" dirty="0" err="1">
                <a:highlight>
                  <a:srgbClr val="FFFF00"/>
                </a:highlight>
              </a:rPr>
              <a:t>викликається</a:t>
            </a:r>
            <a:r>
              <a:rPr lang="ru-RU" sz="1800" b="1" dirty="0">
                <a:highlight>
                  <a:srgbClr val="FFFF00"/>
                </a:highlight>
              </a:rPr>
              <a:t> в порядку </a:t>
            </a:r>
            <a:r>
              <a:rPr lang="ru-RU" sz="1800" b="1" dirty="0" err="1">
                <a:highlight>
                  <a:srgbClr val="FFFF00"/>
                </a:highlight>
              </a:rPr>
              <a:t>зворотному</a:t>
            </a:r>
            <a:r>
              <a:rPr lang="ru-RU" sz="1800" b="1" dirty="0">
                <a:highlight>
                  <a:srgbClr val="FFFF00"/>
                </a:highlight>
              </a:rPr>
              <a:t> </a:t>
            </a:r>
            <a:r>
              <a:rPr lang="ru-RU" sz="1800" b="1" dirty="0" err="1">
                <a:highlight>
                  <a:srgbClr val="FFFF00"/>
                </a:highlight>
              </a:rPr>
              <a:t>побудові</a:t>
            </a:r>
            <a:r>
              <a:rPr lang="ru-RU" sz="1800" b="1" dirty="0">
                <a:highlight>
                  <a:srgbClr val="FFFF00"/>
                </a:highlight>
              </a:rPr>
              <a:t> </a:t>
            </a:r>
            <a:r>
              <a:rPr lang="ru-RU" sz="1800" b="1" dirty="0" err="1">
                <a:highlight>
                  <a:srgbClr val="FFFF00"/>
                </a:highlight>
              </a:rPr>
              <a:t>класів</a:t>
            </a:r>
            <a:r>
              <a:rPr lang="ru-RU" sz="1800" dirty="0"/>
              <a:t>. У </a:t>
            </a:r>
            <a:r>
              <a:rPr lang="ru-RU" sz="1800" dirty="0" err="1"/>
              <a:t>прикладі</a:t>
            </a:r>
            <a:r>
              <a:rPr lang="ru-RU" sz="1800" dirty="0"/>
              <a:t>, </a:t>
            </a:r>
            <a:r>
              <a:rPr lang="ru-RU" sz="1800" dirty="0" err="1"/>
              <a:t>наведеному</a:t>
            </a:r>
            <a:r>
              <a:rPr lang="ru-RU" sz="1800" dirty="0"/>
              <a:t> </a:t>
            </a:r>
            <a:r>
              <a:rPr lang="ru-RU" sz="1800" dirty="0" err="1"/>
              <a:t>вище</a:t>
            </a:r>
            <a:r>
              <a:rPr lang="ru-RU" sz="1800" dirty="0"/>
              <a:t>, при </a:t>
            </a:r>
            <a:r>
              <a:rPr lang="ru-RU" sz="1800" dirty="0" err="1"/>
              <a:t>знищенні</a:t>
            </a:r>
            <a:r>
              <a:rPr lang="ru-RU" sz="1800" dirty="0"/>
              <a:t> </a:t>
            </a:r>
            <a:r>
              <a:rPr lang="ru-RU" sz="1800" dirty="0" err="1"/>
              <a:t>об’єкта</a:t>
            </a:r>
            <a:r>
              <a:rPr lang="ru-RU" sz="1800" dirty="0"/>
              <a:t> </a:t>
            </a:r>
            <a:r>
              <a:rPr lang="ru-RU" sz="1800" dirty="0" err="1"/>
              <a:t>класу</a:t>
            </a:r>
            <a:r>
              <a:rPr lang="ru-RU" sz="1800" dirty="0"/>
              <a:t> С, </a:t>
            </a:r>
            <a:r>
              <a:rPr lang="ru-RU" sz="1800" dirty="0" err="1"/>
              <a:t>спочатку</a:t>
            </a:r>
            <a:r>
              <a:rPr lang="ru-RU" sz="1800" dirty="0"/>
              <a:t> </a:t>
            </a:r>
            <a:r>
              <a:rPr lang="ru-RU" sz="1800" dirty="0" err="1"/>
              <a:t>викликається</a:t>
            </a:r>
            <a:r>
              <a:rPr lang="ru-RU" sz="1800" dirty="0"/>
              <a:t> деструктор </a:t>
            </a:r>
            <a:r>
              <a:rPr lang="ru-RU" sz="1800" dirty="0" err="1"/>
              <a:t>класу</a:t>
            </a:r>
            <a:r>
              <a:rPr lang="ru-RU" sz="1800" dirty="0"/>
              <a:t> C, </a:t>
            </a:r>
            <a:r>
              <a:rPr lang="ru-RU" sz="1800" dirty="0" err="1"/>
              <a:t>потім</a:t>
            </a:r>
            <a:r>
              <a:rPr lang="ru-RU" sz="1800" dirty="0"/>
              <a:t> деструктор </a:t>
            </a:r>
            <a:r>
              <a:rPr lang="ru-RU" sz="1800" dirty="0" err="1"/>
              <a:t>класу</a:t>
            </a:r>
            <a:r>
              <a:rPr lang="ru-RU" sz="1800" dirty="0"/>
              <a:t> B, а </a:t>
            </a:r>
            <a:r>
              <a:rPr lang="ru-RU" sz="1800" dirty="0" err="1"/>
              <a:t>потім</a:t>
            </a:r>
            <a:r>
              <a:rPr lang="ru-RU" sz="1800" dirty="0"/>
              <a:t> </a:t>
            </a:r>
            <a:r>
              <a:rPr lang="ru-RU" sz="1800" dirty="0" err="1"/>
              <a:t>вже</a:t>
            </a:r>
            <a:r>
              <a:rPr lang="ru-RU" sz="1800" dirty="0"/>
              <a:t> деструктор </a:t>
            </a:r>
            <a:r>
              <a:rPr lang="ru-RU" sz="1800" dirty="0" err="1"/>
              <a:t>класу</a:t>
            </a:r>
            <a:r>
              <a:rPr lang="ru-RU" sz="1800" dirty="0"/>
              <a:t> A.</a:t>
            </a:r>
            <a:endParaRPr lang="uk-UA" sz="1800" dirty="0"/>
          </a:p>
        </p:txBody>
      </p:sp>
    </p:spTree>
    <p:extLst>
      <p:ext uri="{BB962C8B-B14F-4D97-AF65-F5344CB8AC3E}">
        <p14:creationId xmlns:p14="http://schemas.microsoft.com/office/powerpoint/2010/main" val="241029440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Висновки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При </a:t>
            </a:r>
            <a:r>
              <a:rPr lang="ru-RU" sz="1800" dirty="0" err="1"/>
              <a:t>ініціалізації</a:t>
            </a:r>
            <a:r>
              <a:rPr lang="ru-RU" sz="1800" dirty="0"/>
              <a:t> </a:t>
            </a:r>
            <a:r>
              <a:rPr lang="ru-RU" sz="1800" dirty="0" err="1"/>
              <a:t>об’єктів</a:t>
            </a:r>
            <a:r>
              <a:rPr lang="ru-RU" sz="1800" dirty="0"/>
              <a:t> </a:t>
            </a:r>
            <a:r>
              <a:rPr lang="ru-RU" sz="1800" dirty="0" err="1"/>
              <a:t>дочірнього</a:t>
            </a:r>
            <a:r>
              <a:rPr lang="ru-RU" sz="1800" dirty="0"/>
              <a:t> </a:t>
            </a:r>
            <a:r>
              <a:rPr lang="ru-RU" sz="1800" dirty="0" err="1"/>
              <a:t>класу</a:t>
            </a:r>
            <a:r>
              <a:rPr lang="ru-RU" sz="1800" dirty="0"/>
              <a:t>, </a:t>
            </a:r>
            <a:r>
              <a:rPr lang="ru-RU" sz="1800" b="1" dirty="0">
                <a:highlight>
                  <a:srgbClr val="FFFF00"/>
                </a:highlight>
              </a:rPr>
              <a:t>конструктор </a:t>
            </a:r>
            <a:r>
              <a:rPr lang="ru-RU" sz="1800" b="1" dirty="0" err="1">
                <a:highlight>
                  <a:srgbClr val="FFFF00"/>
                </a:highlight>
              </a:rPr>
              <a:t>дочірнього</a:t>
            </a:r>
            <a:r>
              <a:rPr lang="ru-RU" sz="1800" b="1" dirty="0">
                <a:highlight>
                  <a:srgbClr val="FFFF00"/>
                </a:highlight>
              </a:rPr>
              <a:t> </a:t>
            </a:r>
            <a:r>
              <a:rPr lang="ru-RU" sz="1800" b="1" dirty="0" err="1">
                <a:highlight>
                  <a:srgbClr val="FFFF00"/>
                </a:highlight>
              </a:rPr>
              <a:t>класу</a:t>
            </a:r>
            <a:r>
              <a:rPr lang="ru-RU" sz="1800" b="1" dirty="0">
                <a:highlight>
                  <a:srgbClr val="FFFF00"/>
                </a:highlight>
              </a:rPr>
              <a:t> </a:t>
            </a:r>
            <a:r>
              <a:rPr lang="ru-RU" sz="1800" b="1" dirty="0" err="1">
                <a:highlight>
                  <a:srgbClr val="FFFF00"/>
                </a:highlight>
              </a:rPr>
              <a:t>відповідає</a:t>
            </a:r>
            <a:r>
              <a:rPr lang="ru-RU" sz="1800" b="1" dirty="0">
                <a:highlight>
                  <a:srgbClr val="FFFF00"/>
                </a:highlight>
              </a:rPr>
              <a:t> за те, </a:t>
            </a:r>
            <a:r>
              <a:rPr lang="ru-RU" sz="1800" b="1" dirty="0" err="1">
                <a:highlight>
                  <a:srgbClr val="FFFF00"/>
                </a:highlight>
              </a:rPr>
              <a:t>який</a:t>
            </a:r>
            <a:r>
              <a:rPr lang="ru-RU" sz="1800" b="1" dirty="0">
                <a:highlight>
                  <a:srgbClr val="FFFF00"/>
                </a:highlight>
              </a:rPr>
              <a:t> конструктор </a:t>
            </a:r>
            <a:r>
              <a:rPr lang="ru-RU" sz="1800" b="1" dirty="0" err="1">
                <a:highlight>
                  <a:srgbClr val="FFFF00"/>
                </a:highlight>
              </a:rPr>
              <a:t>батьківського</a:t>
            </a:r>
            <a:r>
              <a:rPr lang="ru-RU" sz="1800" b="1" dirty="0">
                <a:highlight>
                  <a:srgbClr val="FFFF00"/>
                </a:highlight>
              </a:rPr>
              <a:t> </a:t>
            </a:r>
            <a:r>
              <a:rPr lang="ru-RU" sz="1800" b="1" dirty="0" err="1">
                <a:highlight>
                  <a:srgbClr val="FFFF00"/>
                </a:highlight>
              </a:rPr>
              <a:t>класу</a:t>
            </a:r>
            <a:r>
              <a:rPr lang="ru-RU" sz="1800" b="1" dirty="0">
                <a:highlight>
                  <a:srgbClr val="FFFF00"/>
                </a:highlight>
              </a:rPr>
              <a:t> </a:t>
            </a:r>
            <a:r>
              <a:rPr lang="ru-RU" sz="1800" b="1" dirty="0" err="1">
                <a:highlight>
                  <a:srgbClr val="FFFF00"/>
                </a:highlight>
              </a:rPr>
              <a:t>викликати</a:t>
            </a:r>
            <a:r>
              <a:rPr lang="ru-RU" sz="1800" dirty="0"/>
              <a:t>. </a:t>
            </a:r>
            <a:r>
              <a:rPr lang="ru-RU" sz="1800" dirty="0" err="1"/>
              <a:t>Якщо</a:t>
            </a:r>
            <a:r>
              <a:rPr lang="ru-RU" sz="1800" dirty="0"/>
              <a:t> </a:t>
            </a:r>
            <a:r>
              <a:rPr lang="ru-RU" sz="1800" dirty="0" err="1"/>
              <a:t>цей</a:t>
            </a:r>
            <a:r>
              <a:rPr lang="ru-RU" sz="1800" dirty="0"/>
              <a:t> конструктор явно не </a:t>
            </a:r>
            <a:r>
              <a:rPr lang="ru-RU" sz="1800" dirty="0" err="1"/>
              <a:t>вказаний</a:t>
            </a:r>
            <a:r>
              <a:rPr lang="ru-RU" sz="1800" dirty="0"/>
              <a:t>, то </a:t>
            </a:r>
            <a:r>
              <a:rPr lang="ru-RU" sz="1800" dirty="0" err="1"/>
              <a:t>викликається</a:t>
            </a:r>
            <a:r>
              <a:rPr lang="ru-RU" sz="1800" dirty="0"/>
              <a:t> конструктор за </a:t>
            </a:r>
            <a:r>
              <a:rPr lang="ru-RU" sz="1800" dirty="0" err="1"/>
              <a:t>замовчуванням</a:t>
            </a:r>
            <a:r>
              <a:rPr lang="ru-RU" sz="1800" dirty="0"/>
              <a:t> </a:t>
            </a:r>
            <a:r>
              <a:rPr lang="ru-RU" sz="1800" dirty="0" err="1"/>
              <a:t>батьківського</a:t>
            </a:r>
            <a:r>
              <a:rPr lang="ru-RU" sz="1800" dirty="0"/>
              <a:t> </a:t>
            </a:r>
            <a:r>
              <a:rPr lang="ru-RU" sz="1800" dirty="0" err="1"/>
              <a:t>класу</a:t>
            </a:r>
            <a:r>
              <a:rPr lang="ru-RU" sz="1800" dirty="0"/>
              <a:t>. </a:t>
            </a:r>
            <a:r>
              <a:rPr lang="ru-RU" sz="1800" dirty="0" err="1"/>
              <a:t>Якщо</a:t>
            </a:r>
            <a:r>
              <a:rPr lang="ru-RU" sz="1800" dirty="0"/>
              <a:t> ж </a:t>
            </a:r>
            <a:r>
              <a:rPr lang="ru-RU" sz="1800" dirty="0" err="1"/>
              <a:t>компілятор</a:t>
            </a:r>
            <a:r>
              <a:rPr lang="ru-RU" sz="1800" dirty="0"/>
              <a:t> не </a:t>
            </a:r>
            <a:r>
              <a:rPr lang="ru-RU" sz="1800" dirty="0" err="1"/>
              <a:t>може</a:t>
            </a:r>
            <a:r>
              <a:rPr lang="ru-RU" sz="1800" dirty="0"/>
              <a:t> </a:t>
            </a:r>
            <a:r>
              <a:rPr lang="ru-RU" sz="1800" dirty="0" err="1"/>
              <a:t>знайти</a:t>
            </a:r>
            <a:r>
              <a:rPr lang="ru-RU" sz="1800" dirty="0"/>
              <a:t> конструктор за </a:t>
            </a:r>
            <a:r>
              <a:rPr lang="ru-RU" sz="1800" dirty="0" err="1"/>
              <a:t>замовчуванням</a:t>
            </a:r>
            <a:r>
              <a:rPr lang="ru-RU" sz="1800" dirty="0"/>
              <a:t> </a:t>
            </a:r>
            <a:r>
              <a:rPr lang="ru-RU" sz="1800" dirty="0" err="1"/>
              <a:t>батьківського</a:t>
            </a:r>
            <a:r>
              <a:rPr lang="ru-RU" sz="1800" dirty="0"/>
              <a:t> </a:t>
            </a:r>
            <a:r>
              <a:rPr lang="ru-RU" sz="1800" dirty="0" err="1"/>
              <a:t>класу</a:t>
            </a:r>
            <a:r>
              <a:rPr lang="ru-RU" sz="1800" dirty="0"/>
              <a:t> (</a:t>
            </a:r>
            <a:r>
              <a:rPr lang="ru-RU" sz="1800" dirty="0" err="1"/>
              <a:t>або</a:t>
            </a:r>
            <a:r>
              <a:rPr lang="ru-RU" sz="1800" dirty="0"/>
              <a:t> </a:t>
            </a:r>
            <a:r>
              <a:rPr lang="ru-RU" sz="1800" dirty="0" err="1"/>
              <a:t>цей</a:t>
            </a:r>
            <a:r>
              <a:rPr lang="ru-RU" sz="1800" dirty="0"/>
              <a:t> конструктор не </a:t>
            </a:r>
            <a:r>
              <a:rPr lang="ru-RU" sz="1800" dirty="0" err="1"/>
              <a:t>може</a:t>
            </a:r>
            <a:r>
              <a:rPr lang="ru-RU" sz="1800" dirty="0"/>
              <a:t> бути </a:t>
            </a:r>
            <a:r>
              <a:rPr lang="ru-RU" sz="1800" dirty="0" err="1"/>
              <a:t>створений</a:t>
            </a:r>
            <a:r>
              <a:rPr lang="ru-RU" sz="1800" dirty="0"/>
              <a:t> автоматично), то </a:t>
            </a:r>
            <a:r>
              <a:rPr lang="ru-RU" sz="1800" dirty="0" err="1"/>
              <a:t>компілятор</a:t>
            </a:r>
            <a:r>
              <a:rPr lang="ru-RU" sz="1800" dirty="0"/>
              <a:t> </a:t>
            </a:r>
            <a:r>
              <a:rPr lang="ru-RU" sz="1800" dirty="0" err="1"/>
              <a:t>видасть</a:t>
            </a:r>
            <a:r>
              <a:rPr lang="ru-RU" sz="1800" dirty="0"/>
              <a:t> </a:t>
            </a:r>
            <a:r>
              <a:rPr lang="ru-RU" sz="1800" dirty="0" err="1"/>
              <a:t>помилку</a:t>
            </a:r>
            <a:r>
              <a:rPr lang="ru-RU" sz="1800" dirty="0"/>
              <a:t>.</a:t>
            </a:r>
            <a:endParaRPr lang="uk-UA" sz="1800" dirty="0"/>
          </a:p>
        </p:txBody>
      </p:sp>
    </p:spTree>
    <p:extLst>
      <p:ext uri="{BB962C8B-B14F-4D97-AF65-F5344CB8AC3E}">
        <p14:creationId xmlns:p14="http://schemas.microsoft.com/office/powerpoint/2010/main" val="357109485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Завдання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Реалізуємо наш приклад з Фруктом. Створіть батьківський клас </a:t>
            </a:r>
            <a:r>
              <a:rPr lang="en-US" sz="1800" dirty="0">
                <a:solidFill>
                  <a:schemeClr val="accent5">
                    <a:lumMod val="75000"/>
                  </a:schemeClr>
                </a:solidFill>
                <a:latin typeface="Consolas" panose="020B0609020204030204" pitchFamily="49" charset="0"/>
              </a:rPr>
              <a:t>Fruit</a:t>
            </a:r>
            <a:r>
              <a:rPr lang="en-US" sz="1800" dirty="0"/>
              <a:t>, </a:t>
            </a:r>
            <a:r>
              <a:rPr lang="uk-UA" sz="1800" dirty="0"/>
              <a:t>який має два закритих поля: </a:t>
            </a:r>
            <a:r>
              <a:rPr lang="en-US" sz="1800" dirty="0">
                <a:solidFill>
                  <a:schemeClr val="accent5">
                    <a:lumMod val="75000"/>
                  </a:schemeClr>
                </a:solidFill>
                <a:latin typeface="Consolas" panose="020B0609020204030204" pitchFamily="49" charset="0"/>
              </a:rPr>
              <a:t>name</a:t>
            </a:r>
            <a:r>
              <a:rPr lang="en-US" sz="1800" dirty="0"/>
              <a:t> (</a:t>
            </a:r>
            <a:r>
              <a:rPr lang="en-US" sz="1800" dirty="0">
                <a:solidFill>
                  <a:schemeClr val="accent5">
                    <a:lumMod val="75000"/>
                  </a:schemeClr>
                </a:solidFill>
                <a:latin typeface="Consolas" panose="020B0609020204030204" pitchFamily="49" charset="0"/>
              </a:rPr>
              <a:t>std::string</a:t>
            </a:r>
            <a:r>
              <a:rPr lang="en-US" sz="1800" dirty="0"/>
              <a:t>) </a:t>
            </a:r>
            <a:r>
              <a:rPr lang="uk-UA" sz="1800" dirty="0"/>
              <a:t>і </a:t>
            </a:r>
            <a:r>
              <a:rPr lang="en-US" sz="1800" dirty="0">
                <a:solidFill>
                  <a:schemeClr val="accent5">
                    <a:lumMod val="75000"/>
                  </a:schemeClr>
                </a:solidFill>
                <a:latin typeface="Consolas" panose="020B0609020204030204" pitchFamily="49" charset="0"/>
              </a:rPr>
              <a:t>color</a:t>
            </a:r>
            <a:r>
              <a:rPr lang="en-US" sz="1800" dirty="0"/>
              <a:t> (</a:t>
            </a:r>
            <a:r>
              <a:rPr lang="en-US" sz="1800" dirty="0">
                <a:solidFill>
                  <a:schemeClr val="accent5">
                    <a:lumMod val="75000"/>
                  </a:schemeClr>
                </a:solidFill>
                <a:latin typeface="Consolas" panose="020B0609020204030204" pitchFamily="49" charset="0"/>
              </a:rPr>
              <a:t>std::string</a:t>
            </a:r>
            <a:r>
              <a:rPr lang="en-US" sz="1800" dirty="0"/>
              <a:t>). </a:t>
            </a:r>
            <a:r>
              <a:rPr lang="uk-UA" sz="1800" dirty="0"/>
              <a:t>Створіть клас </a:t>
            </a:r>
            <a:r>
              <a:rPr lang="en-US" sz="1800" dirty="0">
                <a:solidFill>
                  <a:schemeClr val="accent5">
                    <a:lumMod val="75000"/>
                  </a:schemeClr>
                </a:solidFill>
                <a:latin typeface="Consolas" panose="020B0609020204030204" pitchFamily="49" charset="0"/>
              </a:rPr>
              <a:t>Apple</a:t>
            </a:r>
            <a:r>
              <a:rPr lang="en-US" sz="1800" dirty="0"/>
              <a:t>, </a:t>
            </a:r>
            <a:r>
              <a:rPr lang="uk-UA" sz="1800" dirty="0"/>
              <a:t>який наслідує властивості </a:t>
            </a:r>
            <a:r>
              <a:rPr lang="en-US" sz="1800" dirty="0">
                <a:solidFill>
                  <a:schemeClr val="accent5">
                    <a:lumMod val="75000"/>
                  </a:schemeClr>
                </a:solidFill>
                <a:latin typeface="Consolas" panose="020B0609020204030204" pitchFamily="49" charset="0"/>
              </a:rPr>
              <a:t>Fruit</a:t>
            </a:r>
            <a:r>
              <a:rPr lang="en-US" sz="1800" dirty="0"/>
              <a:t>. </a:t>
            </a:r>
            <a:r>
              <a:rPr lang="uk-UA" sz="1800" dirty="0"/>
              <a:t>У </a:t>
            </a:r>
            <a:r>
              <a:rPr lang="en-US" sz="1800" dirty="0">
                <a:solidFill>
                  <a:schemeClr val="accent5">
                    <a:lumMod val="75000"/>
                  </a:schemeClr>
                </a:solidFill>
                <a:latin typeface="Consolas" panose="020B0609020204030204" pitchFamily="49" charset="0"/>
              </a:rPr>
              <a:t>Apple</a:t>
            </a:r>
            <a:r>
              <a:rPr lang="en-US" sz="1800" dirty="0"/>
              <a:t> </a:t>
            </a:r>
            <a:r>
              <a:rPr lang="uk-UA" sz="1800" dirty="0"/>
              <a:t>повинен бути додатковий закрите поле: </a:t>
            </a:r>
            <a:r>
              <a:rPr lang="en-US" sz="1800" dirty="0">
                <a:solidFill>
                  <a:schemeClr val="accent5">
                    <a:lumMod val="75000"/>
                  </a:schemeClr>
                </a:solidFill>
                <a:latin typeface="Consolas" panose="020B0609020204030204" pitchFamily="49" charset="0"/>
              </a:rPr>
              <a:t>fiber</a:t>
            </a:r>
            <a:r>
              <a:rPr lang="en-US" sz="1800" dirty="0"/>
              <a:t> (</a:t>
            </a:r>
            <a:r>
              <a:rPr lang="uk-UA" sz="1800" dirty="0"/>
              <a:t>тип </a:t>
            </a:r>
            <a:r>
              <a:rPr lang="en-US" sz="1800" dirty="0">
                <a:solidFill>
                  <a:schemeClr val="accent5">
                    <a:lumMod val="75000"/>
                  </a:schemeClr>
                </a:solidFill>
                <a:latin typeface="Consolas" panose="020B0609020204030204" pitchFamily="49" charset="0"/>
              </a:rPr>
              <a:t>double</a:t>
            </a:r>
            <a:r>
              <a:rPr lang="en-US" sz="1800" dirty="0"/>
              <a:t>). </a:t>
            </a:r>
            <a:r>
              <a:rPr lang="uk-UA" sz="1800" dirty="0"/>
              <a:t>Створіть клас </a:t>
            </a:r>
            <a:r>
              <a:rPr lang="en-US" sz="1800" dirty="0">
                <a:solidFill>
                  <a:schemeClr val="accent5">
                    <a:lumMod val="75000"/>
                  </a:schemeClr>
                </a:solidFill>
                <a:latin typeface="Consolas" panose="020B0609020204030204" pitchFamily="49" charset="0"/>
              </a:rPr>
              <a:t>Banana</a:t>
            </a:r>
            <a:r>
              <a:rPr lang="en-US" sz="1800" dirty="0"/>
              <a:t>, </a:t>
            </a:r>
            <a:r>
              <a:rPr lang="uk-UA" sz="1800" dirty="0"/>
              <a:t>який також успадковує клас </a:t>
            </a:r>
            <a:r>
              <a:rPr lang="en-US" sz="1800" dirty="0">
                <a:solidFill>
                  <a:schemeClr val="accent5">
                    <a:lumMod val="75000"/>
                  </a:schemeClr>
                </a:solidFill>
                <a:latin typeface="Consolas" panose="020B0609020204030204" pitchFamily="49" charset="0"/>
              </a:rPr>
              <a:t>Fruit</a:t>
            </a:r>
            <a:r>
              <a:rPr lang="en-US" sz="1800" dirty="0"/>
              <a:t>. </a:t>
            </a:r>
            <a:r>
              <a:rPr lang="en-US" sz="1800" dirty="0">
                <a:solidFill>
                  <a:schemeClr val="accent5">
                    <a:lumMod val="75000"/>
                  </a:schemeClr>
                </a:solidFill>
                <a:latin typeface="Consolas" panose="020B0609020204030204" pitchFamily="49" charset="0"/>
              </a:rPr>
              <a:t>Banana</a:t>
            </a:r>
            <a:r>
              <a:rPr lang="en-US" sz="1800" dirty="0"/>
              <a:t> </a:t>
            </a:r>
            <a:r>
              <a:rPr lang="uk-UA" sz="1800" dirty="0"/>
              <a:t>не має додаткових членів.</a:t>
            </a:r>
          </a:p>
        </p:txBody>
      </p:sp>
      <p:pic>
        <p:nvPicPr>
          <p:cNvPr id="2050" name="Picture 2">
            <a:extLst>
              <a:ext uri="{FF2B5EF4-FFF2-40B4-BE49-F238E27FC236}">
                <a16:creationId xmlns:a16="http://schemas.microsoft.com/office/drawing/2014/main" id="{AEFF86C8-0C5D-4B23-BE8A-FD80B46906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0251" y="4447031"/>
            <a:ext cx="3533775" cy="2200275"/>
          </a:xfrm>
          <a:prstGeom prst="rect">
            <a:avLst/>
          </a:prstGeom>
          <a:noFill/>
          <a:extLst>
            <a:ext uri="{909E8E84-426E-40DD-AFC4-6F175D3DCCD1}">
              <a14:hiddenFill xmlns:a14="http://schemas.microsoft.com/office/drawing/2010/main">
                <a:solidFill>
                  <a:srgbClr val="FFFFFF"/>
                </a:solidFill>
              </a14:hiddenFill>
            </a:ext>
          </a:extLst>
        </p:spPr>
      </p:pic>
      <p:pic>
        <p:nvPicPr>
          <p:cNvPr id="5" name="Рисунок 4">
            <a:extLst>
              <a:ext uri="{FF2B5EF4-FFF2-40B4-BE49-F238E27FC236}">
                <a16:creationId xmlns:a16="http://schemas.microsoft.com/office/drawing/2014/main" id="{0C229B97-3AF0-49A3-B55C-CA3503ACB67B}"/>
              </a:ext>
            </a:extLst>
          </p:cNvPr>
          <p:cNvPicPr>
            <a:picLocks noChangeAspect="1"/>
          </p:cNvPicPr>
          <p:nvPr/>
        </p:nvPicPr>
        <p:blipFill>
          <a:blip r:embed="rId3"/>
          <a:stretch>
            <a:fillRect/>
          </a:stretch>
        </p:blipFill>
        <p:spPr>
          <a:xfrm>
            <a:off x="1329591" y="3644818"/>
            <a:ext cx="5360576" cy="3109010"/>
          </a:xfrm>
          <a:prstGeom prst="rect">
            <a:avLst/>
          </a:prstGeom>
        </p:spPr>
      </p:pic>
      <p:pic>
        <p:nvPicPr>
          <p:cNvPr id="7" name="Рисунок 6">
            <a:extLst>
              <a:ext uri="{FF2B5EF4-FFF2-40B4-BE49-F238E27FC236}">
                <a16:creationId xmlns:a16="http://schemas.microsoft.com/office/drawing/2014/main" id="{C3ACEB4A-DE4A-42BC-B4E4-179EC330B769}"/>
              </a:ext>
            </a:extLst>
          </p:cNvPr>
          <p:cNvPicPr>
            <a:picLocks noChangeAspect="1"/>
          </p:cNvPicPr>
          <p:nvPr/>
        </p:nvPicPr>
        <p:blipFill>
          <a:blip r:embed="rId4"/>
          <a:stretch>
            <a:fillRect/>
          </a:stretch>
        </p:blipFill>
        <p:spPr>
          <a:xfrm>
            <a:off x="7989178" y="2835080"/>
            <a:ext cx="3924848" cy="809738"/>
          </a:xfrm>
          <a:prstGeom prst="rect">
            <a:avLst/>
          </a:prstGeom>
        </p:spPr>
      </p:pic>
    </p:spTree>
    <p:extLst>
      <p:ext uri="{BB962C8B-B14F-4D97-AF65-F5344CB8AC3E}">
        <p14:creationId xmlns:p14="http://schemas.microsoft.com/office/powerpoint/2010/main" val="25190217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0DA623B9-2C70-477F-9126-DD22B214C77A}"/>
              </a:ext>
            </a:extLst>
          </p:cNvPr>
          <p:cNvPicPr>
            <a:picLocks noChangeAspect="1"/>
          </p:cNvPicPr>
          <p:nvPr/>
        </p:nvPicPr>
        <p:blipFill>
          <a:blip r:embed="rId2"/>
          <a:stretch>
            <a:fillRect/>
          </a:stretch>
        </p:blipFill>
        <p:spPr>
          <a:xfrm>
            <a:off x="4202006" y="0"/>
            <a:ext cx="3787988" cy="6858000"/>
          </a:xfrm>
          <a:prstGeom prst="rect">
            <a:avLst/>
          </a:prstGeom>
        </p:spPr>
      </p:pic>
    </p:spTree>
    <p:extLst>
      <p:ext uri="{BB962C8B-B14F-4D97-AF65-F5344CB8AC3E}">
        <p14:creationId xmlns:p14="http://schemas.microsoft.com/office/powerpoint/2010/main" val="51165889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uk-UA" sz="3600" b="1" dirty="0"/>
              <a:t>Специфікатор доступу </a:t>
            </a:r>
            <a:r>
              <a:rPr lang="en-US" sz="3600" b="1" dirty="0"/>
              <a:t>protected</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Ми вже розглядали специфікатори доступу </a:t>
            </a:r>
            <a:r>
              <a:rPr lang="en-US" sz="1800" b="1" dirty="0"/>
              <a:t>private</a:t>
            </a:r>
            <a:r>
              <a:rPr lang="en-US" sz="1800" dirty="0"/>
              <a:t> </a:t>
            </a:r>
            <a:r>
              <a:rPr lang="uk-UA" sz="1800" dirty="0"/>
              <a:t>і </a:t>
            </a:r>
            <a:r>
              <a:rPr lang="en-US" sz="1800" b="1" dirty="0"/>
              <a:t>public</a:t>
            </a:r>
            <a:r>
              <a:rPr lang="en-US" sz="1800" dirty="0"/>
              <a:t>, </a:t>
            </a:r>
            <a:r>
              <a:rPr lang="uk-UA" sz="1800" dirty="0"/>
              <a:t>які визначають, хто може мати доступ до членів класу. В якості нагадування: доступ до </a:t>
            </a:r>
            <a:r>
              <a:rPr lang="en-US" sz="1800" dirty="0"/>
              <a:t>public-</a:t>
            </a:r>
            <a:r>
              <a:rPr lang="uk-UA" sz="1800" dirty="0"/>
              <a:t>членів відкритий для всіх, до </a:t>
            </a:r>
            <a:r>
              <a:rPr lang="en-US" sz="1800" dirty="0"/>
              <a:t>private-</a:t>
            </a:r>
            <a:r>
              <a:rPr lang="uk-UA" sz="1800" dirty="0"/>
              <a:t>членів доступ мають тільки члени того ж класу, в якому знаходиться </a:t>
            </a:r>
            <a:r>
              <a:rPr lang="en-US" sz="1800" dirty="0"/>
              <a:t>private-</a:t>
            </a:r>
            <a:r>
              <a:rPr lang="uk-UA" sz="1800" dirty="0"/>
              <a:t>член. Це означає, що дочірні класи не можуть напряму звертатися до </a:t>
            </a:r>
            <a:r>
              <a:rPr lang="en-US" sz="1800" dirty="0"/>
              <a:t>private-</a:t>
            </a:r>
            <a:r>
              <a:rPr lang="uk-UA" sz="1800" dirty="0"/>
              <a:t>членів батьківського класу!</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en-US" sz="1800" b="1" dirty="0">
                <a:solidFill>
                  <a:schemeClr val="accent5">
                    <a:lumMod val="75000"/>
                  </a:schemeClr>
                </a:solidFill>
              </a:rPr>
              <a:t>public = «</a:t>
            </a:r>
            <a:r>
              <a:rPr lang="uk-UA" sz="1800" b="1" dirty="0">
                <a:solidFill>
                  <a:schemeClr val="accent5">
                    <a:lumMod val="75000"/>
                  </a:schemeClr>
                </a:solidFill>
              </a:rPr>
              <a:t>відкритий», </a:t>
            </a:r>
            <a:r>
              <a:rPr lang="en-US" sz="1800" b="1" dirty="0">
                <a:solidFill>
                  <a:schemeClr val="accent5">
                    <a:lumMod val="75000"/>
                  </a:schemeClr>
                </a:solidFill>
              </a:rPr>
              <a:t>private = «</a:t>
            </a:r>
            <a:r>
              <a:rPr lang="uk-UA" sz="1800" b="1" dirty="0">
                <a:solidFill>
                  <a:schemeClr val="accent5">
                    <a:lumMod val="75000"/>
                  </a:schemeClr>
                </a:solidFill>
              </a:rPr>
              <a:t>закритий», </a:t>
            </a:r>
            <a:r>
              <a:rPr lang="en-US" sz="1800" b="1" dirty="0">
                <a:solidFill>
                  <a:schemeClr val="accent5">
                    <a:lumMod val="75000"/>
                  </a:schemeClr>
                </a:solidFill>
              </a:rPr>
              <a:t>protected = «</a:t>
            </a:r>
            <a:r>
              <a:rPr lang="uk-UA" sz="1800" b="1" dirty="0">
                <a:solidFill>
                  <a:schemeClr val="accent5">
                    <a:lumMod val="75000"/>
                  </a:schemeClr>
                </a:solidFill>
              </a:rPr>
              <a:t>захищений».</a:t>
            </a:r>
          </a:p>
        </p:txBody>
      </p:sp>
      <p:pic>
        <p:nvPicPr>
          <p:cNvPr id="5" name="Рисунок 4">
            <a:extLst>
              <a:ext uri="{FF2B5EF4-FFF2-40B4-BE49-F238E27FC236}">
                <a16:creationId xmlns:a16="http://schemas.microsoft.com/office/drawing/2014/main" id="{0F69A456-AF7A-44D1-8AF0-47834CAB9583}"/>
              </a:ext>
            </a:extLst>
          </p:cNvPr>
          <p:cNvPicPr>
            <a:picLocks noChangeAspect="1"/>
          </p:cNvPicPr>
          <p:nvPr/>
        </p:nvPicPr>
        <p:blipFill>
          <a:blip r:embed="rId2"/>
          <a:stretch>
            <a:fillRect/>
          </a:stretch>
        </p:blipFill>
        <p:spPr>
          <a:xfrm>
            <a:off x="0" y="2632896"/>
            <a:ext cx="12192000" cy="2101494"/>
          </a:xfrm>
          <a:prstGeom prst="rect">
            <a:avLst/>
          </a:prstGeom>
        </p:spPr>
      </p:pic>
    </p:spTree>
    <p:extLst>
      <p:ext uri="{BB962C8B-B14F-4D97-AF65-F5344CB8AC3E}">
        <p14:creationId xmlns:p14="http://schemas.microsoft.com/office/powerpoint/2010/main" val="288269566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uk-UA" sz="3600" b="1" dirty="0"/>
              <a:t>Специфікатор доступу </a:t>
            </a:r>
            <a:r>
              <a:rPr lang="en-US" sz="3600" b="1" dirty="0"/>
              <a:t>protected</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У мові </a:t>
            </a:r>
            <a:r>
              <a:rPr lang="en-US" sz="1800" dirty="0"/>
              <a:t>C++ </a:t>
            </a:r>
            <a:r>
              <a:rPr lang="uk-UA" sz="1800" dirty="0"/>
              <a:t>є третій специфікатор доступу, про який ми ще не говорили, тому що </a:t>
            </a:r>
            <a:r>
              <a:rPr lang="uk-UA" sz="1800" b="1" dirty="0">
                <a:highlight>
                  <a:srgbClr val="FFFF00"/>
                </a:highlight>
              </a:rPr>
              <a:t>він корисний тільки в контексті спадкування</a:t>
            </a:r>
            <a:r>
              <a:rPr lang="uk-UA" sz="1800" dirty="0"/>
              <a:t>. </a:t>
            </a:r>
            <a:r>
              <a:rPr lang="uk-UA" sz="1800" b="1" dirty="0">
                <a:highlight>
                  <a:srgbClr val="00FF00"/>
                </a:highlight>
              </a:rPr>
              <a:t>Специфікатор доступу </a:t>
            </a:r>
            <a:r>
              <a:rPr lang="en-US" sz="1800" b="1" dirty="0">
                <a:highlight>
                  <a:srgbClr val="00FF00"/>
                </a:highlight>
              </a:rPr>
              <a:t>protected </a:t>
            </a:r>
            <a:r>
              <a:rPr lang="uk-UA" sz="1800" dirty="0"/>
              <a:t>відкриває доступ до </a:t>
            </a:r>
            <a:r>
              <a:rPr lang="uk-UA" sz="1800" dirty="0" err="1"/>
              <a:t>мембера</a:t>
            </a:r>
            <a:r>
              <a:rPr lang="uk-UA" sz="1800" dirty="0"/>
              <a:t> класу дружнім і дочірнім класам. Доступ до </a:t>
            </a:r>
            <a:r>
              <a:rPr lang="en-US" sz="1800" dirty="0">
                <a:solidFill>
                  <a:schemeClr val="accent5">
                    <a:lumMod val="75000"/>
                  </a:schemeClr>
                </a:solidFill>
                <a:latin typeface="Consolas" panose="020B0609020204030204" pitchFamily="49" charset="0"/>
              </a:rPr>
              <a:t>protected</a:t>
            </a:r>
            <a:r>
              <a:rPr lang="en-US" sz="1800" dirty="0"/>
              <a:t>-</a:t>
            </a:r>
            <a:r>
              <a:rPr lang="uk-UA" sz="1800" dirty="0" err="1"/>
              <a:t>мемберу</a:t>
            </a:r>
            <a:r>
              <a:rPr lang="uk-UA" sz="1800" dirty="0"/>
              <a:t> поза тілом класу закритий.</a:t>
            </a:r>
          </a:p>
        </p:txBody>
      </p:sp>
      <p:pic>
        <p:nvPicPr>
          <p:cNvPr id="5" name="Рисунок 4">
            <a:extLst>
              <a:ext uri="{FF2B5EF4-FFF2-40B4-BE49-F238E27FC236}">
                <a16:creationId xmlns:a16="http://schemas.microsoft.com/office/drawing/2014/main" id="{6E2F237F-9563-46B7-9AE1-D47B8F17BA01}"/>
              </a:ext>
            </a:extLst>
          </p:cNvPr>
          <p:cNvPicPr>
            <a:picLocks noChangeAspect="1"/>
          </p:cNvPicPr>
          <p:nvPr/>
        </p:nvPicPr>
        <p:blipFill>
          <a:blip r:embed="rId2"/>
          <a:stretch>
            <a:fillRect/>
          </a:stretch>
        </p:blipFill>
        <p:spPr>
          <a:xfrm>
            <a:off x="1574570" y="2157503"/>
            <a:ext cx="9042859" cy="4700496"/>
          </a:xfrm>
          <a:prstGeom prst="rect">
            <a:avLst/>
          </a:prstGeom>
        </p:spPr>
      </p:pic>
    </p:spTree>
    <p:extLst>
      <p:ext uri="{BB962C8B-B14F-4D97-AF65-F5344CB8AC3E}">
        <p14:creationId xmlns:p14="http://schemas.microsoft.com/office/powerpoint/2010/main" val="139399965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uk-UA" sz="3600" b="1" dirty="0"/>
              <a:t>Специфікатор доступу </a:t>
            </a:r>
            <a:r>
              <a:rPr lang="en-US" sz="3600" b="1" dirty="0"/>
              <a:t>protected</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У прикладі, наведеному вище, ви можете бачити, що </a:t>
            </a:r>
            <a:r>
              <a:rPr lang="uk-UA" sz="1800" dirty="0" err="1"/>
              <a:t>мембер</a:t>
            </a:r>
            <a:r>
              <a:rPr lang="uk-UA" sz="1800" dirty="0"/>
              <a:t> </a:t>
            </a:r>
            <a:r>
              <a:rPr lang="en-US" sz="1800" dirty="0" err="1">
                <a:solidFill>
                  <a:schemeClr val="accent5">
                    <a:lumMod val="75000"/>
                  </a:schemeClr>
                </a:solidFill>
                <a:latin typeface="Consolas" panose="020B0609020204030204" pitchFamily="49" charset="0"/>
              </a:rPr>
              <a:t>m_protected</a:t>
            </a:r>
            <a:r>
              <a:rPr lang="en-US" sz="1800" dirty="0"/>
              <a:t> </a:t>
            </a:r>
            <a:r>
              <a:rPr lang="uk-UA" sz="1800" dirty="0"/>
              <a:t>класу </a:t>
            </a:r>
            <a:r>
              <a:rPr lang="en-US" sz="1800" dirty="0">
                <a:solidFill>
                  <a:schemeClr val="accent5">
                    <a:lumMod val="75000"/>
                  </a:schemeClr>
                </a:solidFill>
                <a:latin typeface="Consolas" panose="020B0609020204030204" pitchFamily="49" charset="0"/>
              </a:rPr>
              <a:t>Parent</a:t>
            </a:r>
            <a:r>
              <a:rPr lang="en-US" sz="1800" dirty="0"/>
              <a:t> </a:t>
            </a:r>
            <a:r>
              <a:rPr lang="uk-UA" sz="1800" dirty="0"/>
              <a:t>напряму доступний дочірньому класу </a:t>
            </a:r>
            <a:r>
              <a:rPr lang="en-US" sz="1800" dirty="0">
                <a:solidFill>
                  <a:schemeClr val="accent5">
                    <a:lumMod val="75000"/>
                  </a:schemeClr>
                </a:solidFill>
                <a:latin typeface="Consolas" panose="020B0609020204030204" pitchFamily="49" charset="0"/>
              </a:rPr>
              <a:t>Child</a:t>
            </a:r>
            <a:r>
              <a:rPr lang="en-US" sz="1800" dirty="0"/>
              <a:t>, </a:t>
            </a:r>
            <a:r>
              <a:rPr lang="uk-UA" sz="1800" dirty="0"/>
              <a:t>але </a:t>
            </a:r>
            <a:r>
              <a:rPr lang="uk-UA" sz="1800" b="1" dirty="0">
                <a:highlight>
                  <a:srgbClr val="00FF00"/>
                </a:highlight>
              </a:rPr>
              <a:t>доступ до нього для </a:t>
            </a:r>
            <a:r>
              <a:rPr lang="uk-UA" sz="1800" b="1" dirty="0" err="1">
                <a:highlight>
                  <a:srgbClr val="00FF00"/>
                </a:highlight>
              </a:rPr>
              <a:t>мемберів</a:t>
            </a:r>
            <a:r>
              <a:rPr lang="uk-UA" sz="1800" b="1" dirty="0">
                <a:highlight>
                  <a:srgbClr val="00FF00"/>
                </a:highlight>
              </a:rPr>
              <a:t> ззовні — закритий</a:t>
            </a:r>
            <a:r>
              <a:rPr lang="uk-UA" sz="1800" dirty="0"/>
              <a:t>.</a:t>
            </a:r>
          </a:p>
        </p:txBody>
      </p:sp>
    </p:spTree>
    <p:extLst>
      <p:ext uri="{BB962C8B-B14F-4D97-AF65-F5344CB8AC3E}">
        <p14:creationId xmlns:p14="http://schemas.microsoft.com/office/powerpoint/2010/main" val="200393126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a:t>Коли </a:t>
            </a:r>
            <a:r>
              <a:rPr lang="ru-RU" sz="3600" b="1" dirty="0" err="1"/>
              <a:t>слід</a:t>
            </a:r>
            <a:r>
              <a:rPr lang="ru-RU" sz="3600" b="1" dirty="0"/>
              <a:t> </a:t>
            </a:r>
            <a:r>
              <a:rPr lang="ru-RU" sz="3600" b="1" dirty="0" err="1"/>
              <a:t>використовувати</a:t>
            </a:r>
            <a:r>
              <a:rPr lang="ru-RU" sz="3600" b="1" dirty="0"/>
              <a:t> </a:t>
            </a:r>
            <a:r>
              <a:rPr lang="ru-RU" sz="3600" b="1" dirty="0" err="1"/>
              <a:t>специфікатор</a:t>
            </a:r>
            <a:r>
              <a:rPr lang="ru-RU" sz="3600" b="1" dirty="0"/>
              <a:t> доступу </a:t>
            </a:r>
            <a:r>
              <a:rPr lang="ru-RU" sz="3600" b="1" dirty="0" err="1"/>
              <a:t>protected</a:t>
            </a:r>
            <a:r>
              <a:rPr lang="ru-RU" sz="3600" b="1" dirty="0"/>
              <a:t>?</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До </a:t>
            </a:r>
            <a:r>
              <a:rPr lang="en-US" sz="1800" b="1" dirty="0">
                <a:highlight>
                  <a:srgbClr val="00FF00"/>
                </a:highlight>
              </a:rPr>
              <a:t>protected-</a:t>
            </a:r>
            <a:r>
              <a:rPr lang="uk-UA" sz="1800" b="1" dirty="0" err="1">
                <a:highlight>
                  <a:srgbClr val="00FF00"/>
                </a:highlight>
              </a:rPr>
              <a:t>мемберів</a:t>
            </a:r>
            <a:r>
              <a:rPr lang="uk-UA" sz="1800" b="1" dirty="0">
                <a:highlight>
                  <a:srgbClr val="00FF00"/>
                </a:highlight>
              </a:rPr>
              <a:t> </a:t>
            </a:r>
            <a:r>
              <a:rPr lang="uk-UA" sz="1800" dirty="0"/>
              <a:t>батьківського класу доступ відкритий для </a:t>
            </a:r>
            <a:r>
              <a:rPr lang="uk-UA" sz="1800" dirty="0" err="1"/>
              <a:t>мемберів</a:t>
            </a:r>
            <a:r>
              <a:rPr lang="uk-UA" sz="1800" dirty="0"/>
              <a:t> дочірнього класу, а це означає, що якщо ви пізніше зміните що-небудь в </a:t>
            </a:r>
            <a:r>
              <a:rPr lang="en-US" sz="1800" dirty="0"/>
              <a:t>protected-</a:t>
            </a:r>
            <a:r>
              <a:rPr lang="uk-UA" sz="1800" dirty="0" err="1"/>
              <a:t>мемберів</a:t>
            </a:r>
            <a:r>
              <a:rPr lang="uk-UA" sz="1800" dirty="0"/>
              <a:t> (тип даних, значення), то вам доведеться </a:t>
            </a:r>
            <a:r>
              <a:rPr lang="uk-UA" sz="1800" dirty="0" err="1"/>
              <a:t>внести</a:t>
            </a:r>
            <a:r>
              <a:rPr lang="uk-UA" sz="1800" dirty="0"/>
              <a:t> зміни як до батьківського, так і в усі дочірні класи. Тому використання специфікатора доступу </a:t>
            </a:r>
            <a:r>
              <a:rPr lang="en-US" sz="1800" dirty="0"/>
              <a:t>protected </a:t>
            </a:r>
            <a:r>
              <a:rPr lang="uk-UA" sz="1800" dirty="0"/>
              <a:t>найбільш корисне, коли ви наслідуєте тільки свої класи і кількість дочірніх класів невелика. Таким чином, якщо ви </a:t>
            </a:r>
            <a:r>
              <a:rPr lang="uk-UA" sz="1800" dirty="0" err="1"/>
              <a:t>внесете</a:t>
            </a:r>
            <a:r>
              <a:rPr lang="uk-UA" sz="1800" dirty="0"/>
              <a:t> зміни в реалізацію батьківського класу, і вам знадобиться оновити всі дочірні класи, ви зможете зробити ці оновлення самі і це не займе багато часу (тому що дочірніх класів буде небагато).</a:t>
            </a:r>
          </a:p>
        </p:txBody>
      </p:sp>
    </p:spTree>
    <p:extLst>
      <p:ext uri="{BB962C8B-B14F-4D97-AF65-F5344CB8AC3E}">
        <p14:creationId xmlns:p14="http://schemas.microsoft.com/office/powerpoint/2010/main" val="255954238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a:t>Коли </a:t>
            </a:r>
            <a:r>
              <a:rPr lang="ru-RU" sz="3600" b="1" dirty="0" err="1"/>
              <a:t>слід</a:t>
            </a:r>
            <a:r>
              <a:rPr lang="ru-RU" sz="3600" b="1" dirty="0"/>
              <a:t> </a:t>
            </a:r>
            <a:r>
              <a:rPr lang="ru-RU" sz="3600" b="1" dirty="0" err="1"/>
              <a:t>використовувати</a:t>
            </a:r>
            <a:r>
              <a:rPr lang="ru-RU" sz="3600" b="1" dirty="0"/>
              <a:t> </a:t>
            </a:r>
            <a:r>
              <a:rPr lang="ru-RU" sz="3600" b="1" dirty="0" err="1"/>
              <a:t>специфікатор</a:t>
            </a:r>
            <a:r>
              <a:rPr lang="ru-RU" sz="3600" b="1" dirty="0"/>
              <a:t> доступу </a:t>
            </a:r>
            <a:r>
              <a:rPr lang="ru-RU" sz="3600" b="1" dirty="0" err="1"/>
              <a:t>protected</a:t>
            </a:r>
            <a:r>
              <a:rPr lang="ru-RU" sz="3600" b="1" dirty="0"/>
              <a:t>?</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FFFF00"/>
                </a:highlight>
              </a:rPr>
              <a:t>Створення </a:t>
            </a:r>
            <a:r>
              <a:rPr lang="en-US" sz="1800" b="1" dirty="0">
                <a:highlight>
                  <a:srgbClr val="FFFF00"/>
                </a:highlight>
              </a:rPr>
              <a:t>private-</a:t>
            </a:r>
            <a:r>
              <a:rPr lang="uk-UA" sz="1800" b="1" dirty="0">
                <a:highlight>
                  <a:srgbClr val="FFFF00"/>
                </a:highlight>
              </a:rPr>
              <a:t>членів</a:t>
            </a:r>
            <a:r>
              <a:rPr lang="uk-UA" sz="1800" dirty="0"/>
              <a:t> надає кращу інкапсуляцію і ізолює батьківські класи від змін, викликаних дочірніми класами. Але ціна цьому додаткове створення відкритого або захищеного інтерфейсу (способу взаємодії інших об’єктів з класами і їх членами, тобто </a:t>
            </a:r>
            <a:r>
              <a:rPr lang="uk-UA" sz="1800" dirty="0" err="1"/>
              <a:t>геттери</a:t>
            </a:r>
            <a:r>
              <a:rPr lang="uk-UA" sz="1800" dirty="0"/>
              <a:t> і </a:t>
            </a:r>
            <a:r>
              <a:rPr lang="uk-UA" sz="1800" dirty="0" err="1"/>
              <a:t>сеттери</a:t>
            </a:r>
            <a:r>
              <a:rPr lang="uk-UA" sz="1800" dirty="0"/>
              <a:t>). Це додаткова робота, яка не варта того, якщо ви самі працюєте зі своїми ж класами (чужі класи не звертаються до вашого класу) і кількість дочірніх класів невелика.</a:t>
            </a:r>
          </a:p>
        </p:txBody>
      </p:sp>
    </p:spTree>
    <p:extLst>
      <p:ext uri="{BB962C8B-B14F-4D97-AF65-F5344CB8AC3E}">
        <p14:creationId xmlns:p14="http://schemas.microsoft.com/office/powerpoint/2010/main" val="338049988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a:t>Типи </a:t>
            </a:r>
            <a:r>
              <a:rPr lang="ru-RU" b="1" dirty="0" err="1"/>
              <a:t>наслідувань</a:t>
            </a:r>
            <a:r>
              <a:rPr lang="ru-RU" b="1" dirty="0"/>
              <a:t>. Доступ до </a:t>
            </a:r>
            <a:r>
              <a:rPr lang="ru-RU" b="1" dirty="0" err="1"/>
              <a:t>мемберів</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Існує </a:t>
            </a:r>
            <a:r>
              <a:rPr lang="uk-UA" sz="1800" b="1" dirty="0">
                <a:highlight>
                  <a:srgbClr val="FFFF00"/>
                </a:highlight>
              </a:rPr>
              <a:t>три типи наслідування класів</a:t>
            </a:r>
            <a:r>
              <a:rPr lang="uk-UA" sz="1800" dirty="0"/>
              <a:t>:</a:t>
            </a:r>
          </a:p>
          <a:p>
            <a:pPr marL="882900" indent="-342900">
              <a:lnSpc>
                <a:spcPct val="150000"/>
              </a:lnSpc>
              <a:spcBef>
                <a:spcPts val="0"/>
              </a:spcBef>
              <a:buFont typeface="+mj-lt"/>
              <a:buAutoNum type="arabicPeriod"/>
            </a:pPr>
            <a:r>
              <a:rPr lang="uk-UA" sz="1800" dirty="0"/>
              <a:t>   </a:t>
            </a:r>
            <a:r>
              <a:rPr lang="en-US" sz="1800" dirty="0">
                <a:solidFill>
                  <a:schemeClr val="accent5">
                    <a:lumMod val="75000"/>
                  </a:schemeClr>
                </a:solidFill>
                <a:latin typeface="Consolas" panose="020B0609020204030204" pitchFamily="49" charset="0"/>
              </a:rPr>
              <a:t>public</a:t>
            </a:r>
            <a:r>
              <a:rPr lang="en-US" sz="1800" dirty="0"/>
              <a:t>;</a:t>
            </a:r>
          </a:p>
          <a:p>
            <a:pPr marL="882900" indent="-342900">
              <a:lnSpc>
                <a:spcPct val="150000"/>
              </a:lnSpc>
              <a:spcBef>
                <a:spcPts val="0"/>
              </a:spcBef>
              <a:buFont typeface="+mj-lt"/>
              <a:buAutoNum type="arabicPeriod"/>
            </a:pPr>
            <a:r>
              <a:rPr lang="en-US" sz="1800" dirty="0"/>
              <a:t>   </a:t>
            </a:r>
            <a:r>
              <a:rPr lang="en-US" sz="1800" dirty="0">
                <a:solidFill>
                  <a:schemeClr val="accent5">
                    <a:lumMod val="75000"/>
                  </a:schemeClr>
                </a:solidFill>
                <a:latin typeface="Consolas" panose="020B0609020204030204" pitchFamily="49" charset="0"/>
              </a:rPr>
              <a:t>private</a:t>
            </a:r>
            <a:r>
              <a:rPr lang="en-US" sz="1800" dirty="0"/>
              <a:t>;</a:t>
            </a:r>
          </a:p>
          <a:p>
            <a:pPr marL="882900" indent="-342900">
              <a:lnSpc>
                <a:spcPct val="150000"/>
              </a:lnSpc>
              <a:spcBef>
                <a:spcPts val="0"/>
              </a:spcBef>
              <a:buFont typeface="+mj-lt"/>
              <a:buAutoNum type="arabicPeriod"/>
            </a:pPr>
            <a:r>
              <a:rPr lang="en-US" sz="1800" dirty="0"/>
              <a:t>   </a:t>
            </a:r>
            <a:r>
              <a:rPr lang="en-US" sz="1800" dirty="0">
                <a:solidFill>
                  <a:schemeClr val="accent5">
                    <a:lumMod val="75000"/>
                  </a:schemeClr>
                </a:solidFill>
                <a:latin typeface="Consolas" panose="020B0609020204030204" pitchFamily="49" charset="0"/>
              </a:rPr>
              <a:t>protected</a:t>
            </a:r>
            <a:r>
              <a:rPr lang="en-US" sz="1800" dirty="0"/>
              <a:t>.</a:t>
            </a:r>
          </a:p>
          <a:p>
            <a:pPr marL="540000" indent="360000">
              <a:lnSpc>
                <a:spcPct val="150000"/>
              </a:lnSpc>
              <a:spcBef>
                <a:spcPts val="0"/>
              </a:spcBef>
              <a:buNone/>
            </a:pPr>
            <a:r>
              <a:rPr lang="uk-UA" sz="1800" dirty="0"/>
              <a:t>Для визначення типу наслідування потрібно просто вказати потрібне ключове слово біля наслідуваного класу:</a:t>
            </a:r>
          </a:p>
        </p:txBody>
      </p:sp>
      <p:pic>
        <p:nvPicPr>
          <p:cNvPr id="5" name="Рисунок 4">
            <a:extLst>
              <a:ext uri="{FF2B5EF4-FFF2-40B4-BE49-F238E27FC236}">
                <a16:creationId xmlns:a16="http://schemas.microsoft.com/office/drawing/2014/main" id="{2DBBFAC6-E4B3-4E9A-9044-94339534F1B9}"/>
              </a:ext>
            </a:extLst>
          </p:cNvPr>
          <p:cNvPicPr>
            <a:picLocks noChangeAspect="1"/>
          </p:cNvPicPr>
          <p:nvPr/>
        </p:nvPicPr>
        <p:blipFill>
          <a:blip r:embed="rId2"/>
          <a:stretch>
            <a:fillRect/>
          </a:stretch>
        </p:blipFill>
        <p:spPr>
          <a:xfrm>
            <a:off x="3064888" y="3032103"/>
            <a:ext cx="6062223" cy="3825896"/>
          </a:xfrm>
          <a:prstGeom prst="rect">
            <a:avLst/>
          </a:prstGeom>
        </p:spPr>
      </p:pic>
    </p:spTree>
    <p:extLst>
      <p:ext uri="{BB962C8B-B14F-4D97-AF65-F5344CB8AC3E}">
        <p14:creationId xmlns:p14="http://schemas.microsoft.com/office/powerpoint/2010/main" val="1618973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Композиція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Так як типом відносин в композиції об’єктів є «</a:t>
            </a:r>
            <a:r>
              <a:rPr lang="uk-UA" sz="1800" b="1" dirty="0">
                <a:highlight>
                  <a:srgbClr val="00FF00"/>
                </a:highlight>
              </a:rPr>
              <a:t>має</a:t>
            </a:r>
            <a:r>
              <a:rPr lang="uk-UA" sz="1800" dirty="0"/>
              <a:t>» (тіло «</a:t>
            </a:r>
            <a:r>
              <a:rPr lang="uk-UA" sz="1800" b="1" dirty="0"/>
              <a:t>має</a:t>
            </a:r>
            <a:r>
              <a:rPr lang="uk-UA" sz="1800" dirty="0"/>
              <a:t>» серце, </a:t>
            </a:r>
            <a:r>
              <a:rPr lang="en-US" sz="1800" dirty="0" err="1">
                <a:solidFill>
                  <a:schemeClr val="accent5">
                    <a:lumMod val="75000"/>
                  </a:schemeClr>
                </a:solidFill>
                <a:latin typeface="Consolas" panose="020B0609020204030204" pitchFamily="49" charset="0"/>
              </a:rPr>
              <a:t>Drob</a:t>
            </a:r>
            <a:r>
              <a:rPr lang="en-US" sz="1800" dirty="0"/>
              <a:t> «</a:t>
            </a:r>
            <a:r>
              <a:rPr lang="uk-UA" sz="1800" b="1" dirty="0"/>
              <a:t>має</a:t>
            </a:r>
            <a:r>
              <a:rPr lang="uk-UA" sz="1800" dirty="0"/>
              <a:t>» </a:t>
            </a:r>
            <a:r>
              <a:rPr lang="en-US" sz="1800" dirty="0" err="1">
                <a:solidFill>
                  <a:schemeClr val="accent5">
                    <a:lumMod val="75000"/>
                  </a:schemeClr>
                </a:solidFill>
                <a:latin typeface="Consolas" panose="020B0609020204030204" pitchFamily="49" charset="0"/>
              </a:rPr>
              <a:t>m_denominator</a:t>
            </a:r>
            <a:r>
              <a:rPr lang="en-US" sz="1800" dirty="0"/>
              <a:t>), </a:t>
            </a:r>
            <a:r>
              <a:rPr lang="uk-UA" sz="1800" dirty="0"/>
              <a:t>то ми можемо сказати, що композиція включає і тип відносин «</a:t>
            </a:r>
            <a:r>
              <a:rPr lang="uk-UA" sz="1800" b="1" dirty="0">
                <a:highlight>
                  <a:srgbClr val="00FFFF"/>
                </a:highlight>
              </a:rPr>
              <a:t>частина чогось</a:t>
            </a:r>
            <a:r>
              <a:rPr lang="uk-UA" sz="1800" dirty="0"/>
              <a:t>» (серце є «</a:t>
            </a:r>
            <a:r>
              <a:rPr lang="uk-UA" sz="1800" b="1" dirty="0"/>
              <a:t>частиною</a:t>
            </a:r>
            <a:r>
              <a:rPr lang="uk-UA" sz="1800" dirty="0"/>
              <a:t>» тіла, </a:t>
            </a:r>
            <a:r>
              <a:rPr lang="en-US" sz="1800" dirty="0" err="1">
                <a:solidFill>
                  <a:schemeClr val="accent5">
                    <a:lumMod val="75000"/>
                  </a:schemeClr>
                </a:solidFill>
                <a:latin typeface="Consolas" panose="020B0609020204030204" pitchFamily="49" charset="0"/>
              </a:rPr>
              <a:t>m_numerator</a:t>
            </a:r>
            <a:r>
              <a:rPr lang="en-US" sz="1800" dirty="0">
                <a:solidFill>
                  <a:schemeClr val="accent5">
                    <a:lumMod val="75000"/>
                  </a:schemeClr>
                </a:solidFill>
                <a:latin typeface="Consolas" panose="020B0609020204030204" pitchFamily="49" charset="0"/>
              </a:rPr>
              <a:t> </a:t>
            </a:r>
            <a:r>
              <a:rPr lang="uk-UA" sz="1800" dirty="0"/>
              <a:t>є «</a:t>
            </a:r>
            <a:r>
              <a:rPr lang="uk-UA" sz="1800" b="1" dirty="0"/>
              <a:t>частиною</a:t>
            </a:r>
            <a:r>
              <a:rPr lang="uk-UA" sz="1800" dirty="0"/>
              <a:t>» </a:t>
            </a:r>
            <a:r>
              <a:rPr lang="en-US" sz="1800" dirty="0" err="1">
                <a:solidFill>
                  <a:schemeClr val="accent5">
                    <a:lumMod val="75000"/>
                  </a:schemeClr>
                </a:solidFill>
                <a:latin typeface="Consolas" panose="020B0609020204030204" pitchFamily="49" charset="0"/>
              </a:rPr>
              <a:t>Drob</a:t>
            </a:r>
            <a:r>
              <a:rPr lang="en-US" sz="1800" dirty="0"/>
              <a:t>). </a:t>
            </a:r>
            <a:r>
              <a:rPr lang="uk-UA" sz="1800" b="1" dirty="0">
                <a:highlight>
                  <a:srgbClr val="00FF00"/>
                </a:highlight>
              </a:rPr>
              <a:t>Композиція часто використовується для моделювання фізичних відносин, де один об’єкт фізично знаходиться всередині іншого об’єкта</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Частини в композиції можуть бути як </a:t>
            </a:r>
            <a:r>
              <a:rPr lang="uk-UA" sz="1800" b="1" dirty="0">
                <a:highlight>
                  <a:srgbClr val="FFFF00"/>
                </a:highlight>
              </a:rPr>
              <a:t>сингулярними</a:t>
            </a:r>
            <a:r>
              <a:rPr lang="uk-UA" sz="1800" dirty="0"/>
              <a:t> (єдиними в своєму роді), так і </a:t>
            </a:r>
            <a:r>
              <a:rPr lang="uk-UA" sz="1800" b="1" dirty="0">
                <a:highlight>
                  <a:srgbClr val="FFFF00"/>
                </a:highlight>
              </a:rPr>
              <a:t>мультиплікативними</a:t>
            </a:r>
            <a:r>
              <a:rPr lang="uk-UA" sz="1800" dirty="0"/>
              <a:t> (таких частин може бути кілька). Наприклад, в тілі людини є тільки одне серце (серце є сингулярним), але також є 20 пальців (пальці є мультиплікативними і можуть бути реалізовані у вигляді </a:t>
            </a:r>
            <a:r>
              <a:rPr lang="uk-UA" sz="1800" b="1" dirty="0">
                <a:highlight>
                  <a:srgbClr val="FFFF00"/>
                </a:highlight>
              </a:rPr>
              <a:t>масиву</a:t>
            </a:r>
            <a:r>
              <a:rPr lang="uk-UA" sz="1800" dirty="0"/>
              <a:t>).</a:t>
            </a:r>
          </a:p>
        </p:txBody>
      </p:sp>
    </p:spTree>
    <p:extLst>
      <p:ext uri="{BB962C8B-B14F-4D97-AF65-F5344CB8AC3E}">
        <p14:creationId xmlns:p14="http://schemas.microsoft.com/office/powerpoint/2010/main" val="270543686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a:t>Типи </a:t>
            </a:r>
            <a:r>
              <a:rPr lang="ru-RU" b="1"/>
              <a:t>наслідувань. </a:t>
            </a:r>
            <a:r>
              <a:rPr lang="ru-RU" b="1" dirty="0"/>
              <a:t>Доступ до </a:t>
            </a:r>
            <a:r>
              <a:rPr lang="ru-RU" b="1" dirty="0" err="1"/>
              <a:t>мемберів</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Якщо ви самі не визначили тип наслідування, то в мові </a:t>
            </a:r>
            <a:r>
              <a:rPr lang="en-US" sz="1800" dirty="0"/>
              <a:t>C++ </a:t>
            </a:r>
            <a:r>
              <a:rPr lang="uk-UA" sz="1800" dirty="0"/>
              <a:t>за замовчуванням буде обрано тип наслідування </a:t>
            </a:r>
            <a:r>
              <a:rPr lang="en-US" sz="1800" dirty="0">
                <a:solidFill>
                  <a:schemeClr val="accent5">
                    <a:lumMod val="75000"/>
                  </a:schemeClr>
                </a:solidFill>
                <a:latin typeface="Consolas" panose="020B0609020204030204" pitchFamily="49" charset="0"/>
              </a:rPr>
              <a:t>private</a:t>
            </a:r>
            <a:r>
              <a:rPr lang="en-US" sz="1800" dirty="0"/>
              <a:t> (</a:t>
            </a:r>
            <a:r>
              <a:rPr lang="uk-UA" sz="1800" dirty="0"/>
              <a:t>аналогічно і для </a:t>
            </a:r>
            <a:r>
              <a:rPr lang="ru-RU" sz="1800" dirty="0" err="1"/>
              <a:t>мемберів</a:t>
            </a:r>
            <a:r>
              <a:rPr lang="uk-UA" sz="1800" dirty="0"/>
              <a:t> класу, які за замовчуванням є </a:t>
            </a:r>
            <a:r>
              <a:rPr lang="en-US" sz="1800" dirty="0">
                <a:solidFill>
                  <a:schemeClr val="accent5">
                    <a:lumMod val="75000"/>
                  </a:schemeClr>
                </a:solidFill>
                <a:latin typeface="Consolas" panose="020B0609020204030204" pitchFamily="49" charset="0"/>
              </a:rPr>
              <a:t>private</a:t>
            </a:r>
            <a:r>
              <a:rPr lang="en-US" sz="1800" dirty="0"/>
              <a:t>, </a:t>
            </a:r>
            <a:r>
              <a:rPr lang="uk-UA" sz="1800" dirty="0"/>
              <a:t>якщо не вказано інше).</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Це дає нам 9 комбінацій: 3 специфікатори доступу (</a:t>
            </a:r>
            <a:r>
              <a:rPr lang="en-US" sz="1800" dirty="0">
                <a:solidFill>
                  <a:schemeClr val="accent5">
                    <a:lumMod val="75000"/>
                  </a:schemeClr>
                </a:solidFill>
                <a:latin typeface="Consolas" panose="020B0609020204030204" pitchFamily="49" charset="0"/>
              </a:rPr>
              <a:t>public</a:t>
            </a:r>
            <a:r>
              <a:rPr lang="en-US" sz="1800" dirty="0"/>
              <a:t>, </a:t>
            </a:r>
            <a:r>
              <a:rPr lang="en-US" sz="1800" dirty="0">
                <a:solidFill>
                  <a:schemeClr val="accent5">
                    <a:lumMod val="75000"/>
                  </a:schemeClr>
                </a:solidFill>
                <a:latin typeface="Consolas" panose="020B0609020204030204" pitchFamily="49" charset="0"/>
              </a:rPr>
              <a:t>private</a:t>
            </a:r>
            <a:r>
              <a:rPr lang="en-US" sz="1800" dirty="0"/>
              <a:t> </a:t>
            </a:r>
            <a:r>
              <a:rPr lang="uk-UA" sz="1800" dirty="0"/>
              <a:t>і </a:t>
            </a:r>
            <a:r>
              <a:rPr lang="en-US" sz="1800" dirty="0">
                <a:solidFill>
                  <a:schemeClr val="accent5">
                    <a:lumMod val="75000"/>
                  </a:schemeClr>
                </a:solidFill>
                <a:latin typeface="Consolas" panose="020B0609020204030204" pitchFamily="49" charset="0"/>
              </a:rPr>
              <a:t>protected</a:t>
            </a:r>
            <a:r>
              <a:rPr lang="en-US" sz="1800" dirty="0"/>
              <a:t>) </a:t>
            </a:r>
            <a:r>
              <a:rPr lang="uk-UA" sz="1800" dirty="0"/>
              <a:t>і 3 типи наслідування (</a:t>
            </a:r>
            <a:r>
              <a:rPr lang="en-US" sz="1800" dirty="0">
                <a:solidFill>
                  <a:schemeClr val="accent5">
                    <a:lumMod val="75000"/>
                  </a:schemeClr>
                </a:solidFill>
                <a:latin typeface="Consolas" panose="020B0609020204030204" pitchFamily="49" charset="0"/>
              </a:rPr>
              <a:t>public</a:t>
            </a:r>
            <a:r>
              <a:rPr lang="en-US" sz="1800" dirty="0"/>
              <a:t>, </a:t>
            </a:r>
            <a:r>
              <a:rPr lang="en-US" sz="1800" dirty="0">
                <a:solidFill>
                  <a:schemeClr val="accent5">
                    <a:lumMod val="75000"/>
                  </a:schemeClr>
                </a:solidFill>
                <a:latin typeface="Consolas" panose="020B0609020204030204" pitchFamily="49" charset="0"/>
              </a:rPr>
              <a:t>private</a:t>
            </a:r>
            <a:r>
              <a:rPr lang="en-US" sz="1800" dirty="0"/>
              <a:t> </a:t>
            </a:r>
            <a:r>
              <a:rPr lang="uk-UA" sz="1800" dirty="0"/>
              <a:t>і </a:t>
            </a:r>
            <a:r>
              <a:rPr lang="en-US" sz="1800" dirty="0">
                <a:solidFill>
                  <a:schemeClr val="accent5">
                    <a:lumMod val="75000"/>
                  </a:schemeClr>
                </a:solidFill>
                <a:latin typeface="Consolas" panose="020B0609020204030204" pitchFamily="49" charset="0"/>
              </a:rPr>
              <a:t>protected</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Так в чому ж різниця між ними? Якщо коротко, то при наслідуванні специфікатор доступу </a:t>
            </a:r>
            <a:r>
              <a:rPr lang="uk-UA" sz="1800" dirty="0" err="1"/>
              <a:t>мембера</a:t>
            </a:r>
            <a:r>
              <a:rPr lang="uk-UA" sz="1800" dirty="0"/>
              <a:t> батьківського класу може бути змінений в дочірньому класі (в залежності від типу наслідування). </a:t>
            </a:r>
            <a:r>
              <a:rPr lang="uk-UA" sz="1800" b="1" dirty="0">
                <a:highlight>
                  <a:srgbClr val="00FF00"/>
                </a:highlight>
              </a:rPr>
              <a:t>Іншими словами, </a:t>
            </a:r>
            <a:r>
              <a:rPr lang="uk-UA" sz="1800" b="1" dirty="0" err="1">
                <a:highlight>
                  <a:srgbClr val="00FF00"/>
                </a:highlight>
              </a:rPr>
              <a:t>мембери</a:t>
            </a:r>
            <a:r>
              <a:rPr lang="uk-UA" sz="1800" b="1" dirty="0">
                <a:highlight>
                  <a:srgbClr val="00FF00"/>
                </a:highlight>
              </a:rPr>
              <a:t>, які були </a:t>
            </a:r>
            <a:r>
              <a:rPr lang="en-US" sz="1800" b="1" dirty="0">
                <a:solidFill>
                  <a:schemeClr val="accent5">
                    <a:lumMod val="75000"/>
                  </a:schemeClr>
                </a:solidFill>
                <a:highlight>
                  <a:srgbClr val="00FF00"/>
                </a:highlight>
                <a:latin typeface="Consolas" panose="020B0609020204030204" pitchFamily="49" charset="0"/>
              </a:rPr>
              <a:t>public</a:t>
            </a:r>
            <a:r>
              <a:rPr lang="en-US" sz="1800" b="1" dirty="0">
                <a:highlight>
                  <a:srgbClr val="00FF00"/>
                </a:highlight>
              </a:rPr>
              <a:t> </a:t>
            </a:r>
            <a:r>
              <a:rPr lang="uk-UA" sz="1800" b="1" dirty="0">
                <a:highlight>
                  <a:srgbClr val="00FF00"/>
                </a:highlight>
              </a:rPr>
              <a:t>або </a:t>
            </a:r>
            <a:r>
              <a:rPr lang="en-US" sz="1800" b="1" dirty="0">
                <a:solidFill>
                  <a:schemeClr val="accent5">
                    <a:lumMod val="75000"/>
                  </a:schemeClr>
                </a:solidFill>
                <a:highlight>
                  <a:srgbClr val="00FF00"/>
                </a:highlight>
                <a:latin typeface="Consolas" panose="020B0609020204030204" pitchFamily="49" charset="0"/>
              </a:rPr>
              <a:t>protected</a:t>
            </a:r>
            <a:r>
              <a:rPr lang="en-US" sz="1800" b="1" dirty="0">
                <a:highlight>
                  <a:srgbClr val="00FF00"/>
                </a:highlight>
              </a:rPr>
              <a:t> </a:t>
            </a:r>
            <a:r>
              <a:rPr lang="uk-UA" sz="1800" b="1" dirty="0">
                <a:highlight>
                  <a:srgbClr val="00FF00"/>
                </a:highlight>
              </a:rPr>
              <a:t>в батьківському класі, можуть стати </a:t>
            </a:r>
            <a:r>
              <a:rPr lang="en-US" sz="1800" b="1" dirty="0">
                <a:solidFill>
                  <a:schemeClr val="accent5">
                    <a:lumMod val="75000"/>
                  </a:schemeClr>
                </a:solidFill>
                <a:highlight>
                  <a:srgbClr val="00FF00"/>
                </a:highlight>
                <a:latin typeface="Consolas" panose="020B0609020204030204" pitchFamily="49" charset="0"/>
              </a:rPr>
              <a:t>private</a:t>
            </a:r>
            <a:r>
              <a:rPr lang="en-US" sz="1800" b="1" dirty="0">
                <a:highlight>
                  <a:srgbClr val="00FF00"/>
                </a:highlight>
              </a:rPr>
              <a:t> </a:t>
            </a:r>
            <a:r>
              <a:rPr lang="uk-UA" sz="1800" b="1" dirty="0">
                <a:highlight>
                  <a:srgbClr val="00FF00"/>
                </a:highlight>
              </a:rPr>
              <a:t>в дочірньому класі</a:t>
            </a:r>
            <a:r>
              <a:rPr lang="uk-UA" sz="1800" dirty="0"/>
              <a:t>.</a:t>
            </a:r>
          </a:p>
        </p:txBody>
      </p:sp>
    </p:spTree>
    <p:extLst>
      <p:ext uri="{BB962C8B-B14F-4D97-AF65-F5344CB8AC3E}">
        <p14:creationId xmlns:p14="http://schemas.microsoft.com/office/powerpoint/2010/main" val="14763791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a:t>Типи </a:t>
            </a:r>
            <a:r>
              <a:rPr lang="ru-RU" b="1"/>
              <a:t>наслідувань. </a:t>
            </a:r>
            <a:r>
              <a:rPr lang="ru-RU" b="1" dirty="0"/>
              <a:t>Доступ до </a:t>
            </a:r>
            <a:r>
              <a:rPr lang="ru-RU" b="1" dirty="0" err="1"/>
              <a:t>мемберів</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Це</a:t>
            </a:r>
            <a:r>
              <a:rPr lang="ru-RU" sz="1800" dirty="0"/>
              <a:t> </a:t>
            </a:r>
            <a:r>
              <a:rPr lang="ru-RU" sz="1800" dirty="0" err="1"/>
              <a:t>може</a:t>
            </a:r>
            <a:r>
              <a:rPr lang="ru-RU" sz="1800" dirty="0"/>
              <a:t> </a:t>
            </a:r>
            <a:r>
              <a:rPr lang="ru-RU" sz="1800" dirty="0" err="1"/>
              <a:t>здатися</a:t>
            </a:r>
            <a:r>
              <a:rPr lang="ru-RU" sz="1800" dirty="0"/>
              <a:t> </a:t>
            </a:r>
            <a:r>
              <a:rPr lang="ru-RU" sz="1800" dirty="0" err="1"/>
              <a:t>трохи</a:t>
            </a:r>
            <a:r>
              <a:rPr lang="ru-RU" sz="1800" dirty="0"/>
              <a:t> </a:t>
            </a:r>
            <a:r>
              <a:rPr lang="ru-RU" sz="1800" dirty="0" err="1"/>
              <a:t>заплутаним</a:t>
            </a:r>
            <a:r>
              <a:rPr lang="ru-RU" sz="1800" dirty="0"/>
              <a:t>, але все не так уже й погано. Ми зараз з </a:t>
            </a:r>
            <a:r>
              <a:rPr lang="ru-RU" sz="1800" dirty="0" err="1"/>
              <a:t>усім</a:t>
            </a:r>
            <a:r>
              <a:rPr lang="ru-RU" sz="1800" dirty="0"/>
              <a:t> </a:t>
            </a:r>
            <a:r>
              <a:rPr lang="ru-RU" sz="1800" dirty="0" err="1"/>
              <a:t>цим</a:t>
            </a:r>
            <a:r>
              <a:rPr lang="ru-RU" sz="1800" dirty="0"/>
              <a:t> </a:t>
            </a:r>
            <a:r>
              <a:rPr lang="ru-RU" sz="1800" dirty="0" err="1"/>
              <a:t>розберемося</a:t>
            </a:r>
            <a:r>
              <a:rPr lang="ru-RU" sz="1800" dirty="0"/>
              <a:t>, але перед </a:t>
            </a:r>
            <a:r>
              <a:rPr lang="ru-RU" sz="1800" dirty="0" err="1"/>
              <a:t>цим</a:t>
            </a:r>
            <a:r>
              <a:rPr lang="ru-RU" sz="1800" dirty="0"/>
              <a:t> </a:t>
            </a:r>
            <a:r>
              <a:rPr lang="ru-RU" sz="1800" dirty="0" err="1"/>
              <a:t>згадаємо</a:t>
            </a:r>
            <a:r>
              <a:rPr lang="ru-RU" sz="1800" dirty="0"/>
              <a:t> </a:t>
            </a:r>
            <a:r>
              <a:rPr lang="ru-RU" sz="1800" dirty="0" err="1"/>
              <a:t>наступні</a:t>
            </a:r>
            <a:r>
              <a:rPr lang="ru-RU" sz="1800" dirty="0"/>
              <a:t> правила:</a:t>
            </a:r>
          </a:p>
          <a:p>
            <a:pPr marL="825750" indent="-285750">
              <a:lnSpc>
                <a:spcPct val="150000"/>
              </a:lnSpc>
              <a:spcBef>
                <a:spcPts val="0"/>
              </a:spcBef>
            </a:pPr>
            <a:r>
              <a:rPr lang="ru-RU" sz="1800" dirty="0"/>
              <a:t>   </a:t>
            </a:r>
            <a:r>
              <a:rPr lang="ru-RU" sz="1800" b="1" dirty="0" err="1">
                <a:highlight>
                  <a:srgbClr val="00FFFF"/>
                </a:highlight>
              </a:rPr>
              <a:t>Клас</a:t>
            </a:r>
            <a:r>
              <a:rPr lang="ru-RU" sz="1800" b="1" dirty="0">
                <a:highlight>
                  <a:srgbClr val="00FFFF"/>
                </a:highlight>
              </a:rPr>
              <a:t> </a:t>
            </a:r>
            <a:r>
              <a:rPr lang="ru-RU" sz="1800" b="1" dirty="0" err="1">
                <a:highlight>
                  <a:srgbClr val="00FFFF"/>
                </a:highlight>
              </a:rPr>
              <a:t>завжди</a:t>
            </a:r>
            <a:r>
              <a:rPr lang="ru-RU" sz="1800" b="1" dirty="0">
                <a:highlight>
                  <a:srgbClr val="00FFFF"/>
                </a:highlight>
              </a:rPr>
              <a:t> </a:t>
            </a:r>
            <a:r>
              <a:rPr lang="ru-RU" sz="1800" b="1" dirty="0" err="1">
                <a:highlight>
                  <a:srgbClr val="00FFFF"/>
                </a:highlight>
              </a:rPr>
              <a:t>має</a:t>
            </a:r>
            <a:r>
              <a:rPr lang="ru-RU" sz="1800" b="1" dirty="0">
                <a:highlight>
                  <a:srgbClr val="00FFFF"/>
                </a:highlight>
              </a:rPr>
              <a:t> доступ до </a:t>
            </a:r>
            <a:r>
              <a:rPr lang="ru-RU" sz="1800" b="1" dirty="0" err="1">
                <a:highlight>
                  <a:srgbClr val="00FFFF"/>
                </a:highlight>
              </a:rPr>
              <a:t>своїх</a:t>
            </a:r>
            <a:r>
              <a:rPr lang="ru-RU" sz="1800" b="1" dirty="0">
                <a:highlight>
                  <a:srgbClr val="00FFFF"/>
                </a:highlight>
              </a:rPr>
              <a:t> (не </a:t>
            </a:r>
            <a:r>
              <a:rPr lang="ru-RU" sz="1800" b="1" dirty="0" err="1">
                <a:highlight>
                  <a:srgbClr val="00FFFF"/>
                </a:highlight>
              </a:rPr>
              <a:t>успадкованих</a:t>
            </a:r>
            <a:r>
              <a:rPr lang="ru-RU" sz="1800" b="1" dirty="0">
                <a:highlight>
                  <a:srgbClr val="00FFFF"/>
                </a:highlight>
              </a:rPr>
              <a:t>) </a:t>
            </a:r>
            <a:r>
              <a:rPr lang="ru-RU" sz="1800" b="1" dirty="0" err="1">
                <a:highlight>
                  <a:srgbClr val="00FFFF"/>
                </a:highlight>
              </a:rPr>
              <a:t>мемберів</a:t>
            </a:r>
            <a:r>
              <a:rPr lang="ru-RU" sz="1800" dirty="0"/>
              <a:t>.</a:t>
            </a:r>
          </a:p>
          <a:p>
            <a:pPr marL="825750" indent="-285750">
              <a:lnSpc>
                <a:spcPct val="150000"/>
              </a:lnSpc>
              <a:spcBef>
                <a:spcPts val="0"/>
              </a:spcBef>
            </a:pPr>
            <a:r>
              <a:rPr lang="ru-RU" sz="1800" dirty="0"/>
              <a:t>   </a:t>
            </a:r>
            <a:r>
              <a:rPr lang="ru-RU" sz="1800" b="1" dirty="0">
                <a:highlight>
                  <a:srgbClr val="FFFF00"/>
                </a:highlight>
              </a:rPr>
              <a:t>Доступ до </a:t>
            </a:r>
            <a:r>
              <a:rPr lang="ru-RU" sz="1800" b="1" dirty="0" err="1">
                <a:highlight>
                  <a:srgbClr val="FFFF00"/>
                </a:highlight>
              </a:rPr>
              <a:t>мембера</a:t>
            </a:r>
            <a:r>
              <a:rPr lang="ru-RU" sz="1800" b="1" dirty="0">
                <a:highlight>
                  <a:srgbClr val="FFFF00"/>
                </a:highlight>
              </a:rPr>
              <a:t> </a:t>
            </a:r>
            <a:r>
              <a:rPr lang="ru-RU" sz="1800" b="1" dirty="0" err="1">
                <a:highlight>
                  <a:srgbClr val="FFFF00"/>
                </a:highlight>
              </a:rPr>
              <a:t>класу</a:t>
            </a:r>
            <a:r>
              <a:rPr lang="ru-RU" sz="1800" b="1" dirty="0">
                <a:highlight>
                  <a:srgbClr val="FFFF00"/>
                </a:highlight>
              </a:rPr>
              <a:t> </a:t>
            </a:r>
            <a:r>
              <a:rPr lang="ru-RU" sz="1800" b="1" dirty="0" err="1">
                <a:highlight>
                  <a:srgbClr val="FFFF00"/>
                </a:highlight>
              </a:rPr>
              <a:t>базується</a:t>
            </a:r>
            <a:r>
              <a:rPr lang="ru-RU" sz="1800" b="1" dirty="0">
                <a:highlight>
                  <a:srgbClr val="FFFF00"/>
                </a:highlight>
              </a:rPr>
              <a:t> на </a:t>
            </a:r>
            <a:r>
              <a:rPr lang="ru-RU" sz="1800" b="1" dirty="0" err="1">
                <a:highlight>
                  <a:srgbClr val="FFFF00"/>
                </a:highlight>
              </a:rPr>
              <a:t>його</a:t>
            </a:r>
            <a:r>
              <a:rPr lang="ru-RU" sz="1800" b="1" dirty="0">
                <a:highlight>
                  <a:srgbClr val="FFFF00"/>
                </a:highlight>
              </a:rPr>
              <a:t> </a:t>
            </a:r>
            <a:r>
              <a:rPr lang="ru-RU" sz="1800" b="1" dirty="0" err="1">
                <a:highlight>
                  <a:srgbClr val="FFFF00"/>
                </a:highlight>
              </a:rPr>
              <a:t>специфікаторі</a:t>
            </a:r>
            <a:r>
              <a:rPr lang="ru-RU" sz="1800" b="1" dirty="0">
                <a:highlight>
                  <a:srgbClr val="FFFF00"/>
                </a:highlight>
              </a:rPr>
              <a:t> доступу</a:t>
            </a:r>
            <a:r>
              <a:rPr lang="ru-RU" sz="1800" dirty="0"/>
              <a:t>.</a:t>
            </a:r>
          </a:p>
          <a:p>
            <a:pPr marL="825750" indent="-285750">
              <a:lnSpc>
                <a:spcPct val="150000"/>
              </a:lnSpc>
              <a:spcBef>
                <a:spcPts val="0"/>
              </a:spcBef>
            </a:pPr>
            <a:r>
              <a:rPr lang="ru-RU" sz="1800" dirty="0"/>
              <a:t>   </a:t>
            </a:r>
            <a:r>
              <a:rPr lang="ru-RU" sz="1800" b="1" dirty="0" err="1">
                <a:highlight>
                  <a:srgbClr val="00FF00"/>
                </a:highlight>
              </a:rPr>
              <a:t>Дочірній</a:t>
            </a:r>
            <a:r>
              <a:rPr lang="ru-RU" sz="1800" b="1" dirty="0">
                <a:highlight>
                  <a:srgbClr val="00FF00"/>
                </a:highlight>
              </a:rPr>
              <a:t> </a:t>
            </a:r>
            <a:r>
              <a:rPr lang="ru-RU" sz="1800" b="1" dirty="0" err="1">
                <a:highlight>
                  <a:srgbClr val="00FF00"/>
                </a:highlight>
              </a:rPr>
              <a:t>клас</a:t>
            </a:r>
            <a:r>
              <a:rPr lang="ru-RU" sz="1800" b="1" dirty="0">
                <a:highlight>
                  <a:srgbClr val="00FF00"/>
                </a:highlight>
              </a:rPr>
              <a:t> </a:t>
            </a:r>
            <a:r>
              <a:rPr lang="ru-RU" sz="1800" b="1" dirty="0" err="1">
                <a:highlight>
                  <a:srgbClr val="00FF00"/>
                </a:highlight>
              </a:rPr>
              <a:t>має</a:t>
            </a:r>
            <a:r>
              <a:rPr lang="ru-RU" sz="1800" b="1" dirty="0">
                <a:highlight>
                  <a:srgbClr val="00FF00"/>
                </a:highlight>
              </a:rPr>
              <a:t> доступ до </a:t>
            </a:r>
            <a:r>
              <a:rPr lang="ru-RU" sz="1800" b="1" dirty="0" err="1">
                <a:highlight>
                  <a:srgbClr val="00FF00"/>
                </a:highlight>
              </a:rPr>
              <a:t>успадкованих</a:t>
            </a:r>
            <a:r>
              <a:rPr lang="ru-RU" sz="1800" b="1" dirty="0">
                <a:highlight>
                  <a:srgbClr val="00FF00"/>
                </a:highlight>
              </a:rPr>
              <a:t> </a:t>
            </a:r>
            <a:r>
              <a:rPr lang="ru-RU" sz="1800" b="1" dirty="0" err="1">
                <a:highlight>
                  <a:srgbClr val="00FF00"/>
                </a:highlight>
              </a:rPr>
              <a:t>мемберів</a:t>
            </a:r>
            <a:r>
              <a:rPr lang="ru-RU" sz="1800" b="1" dirty="0">
                <a:highlight>
                  <a:srgbClr val="00FF00"/>
                </a:highlight>
              </a:rPr>
              <a:t> </a:t>
            </a:r>
            <a:r>
              <a:rPr lang="ru-RU" sz="1800" b="1" dirty="0" err="1">
                <a:highlight>
                  <a:srgbClr val="00FF00"/>
                </a:highlight>
              </a:rPr>
              <a:t>батьківського</a:t>
            </a:r>
            <a:r>
              <a:rPr lang="ru-RU" sz="1800" b="1" dirty="0">
                <a:highlight>
                  <a:srgbClr val="00FF00"/>
                </a:highlight>
              </a:rPr>
              <a:t> </a:t>
            </a:r>
            <a:r>
              <a:rPr lang="ru-RU" sz="1800" b="1" dirty="0" err="1">
                <a:highlight>
                  <a:srgbClr val="00FF00"/>
                </a:highlight>
              </a:rPr>
              <a:t>класу</a:t>
            </a:r>
            <a:r>
              <a:rPr lang="ru-RU" sz="1800" b="1" dirty="0">
                <a:highlight>
                  <a:srgbClr val="00FF00"/>
                </a:highlight>
              </a:rPr>
              <a:t> на </a:t>
            </a:r>
            <a:r>
              <a:rPr lang="ru-RU" sz="1800" b="1" dirty="0" err="1">
                <a:highlight>
                  <a:srgbClr val="00FF00"/>
                </a:highlight>
              </a:rPr>
              <a:t>основі</a:t>
            </a:r>
            <a:r>
              <a:rPr lang="ru-RU" sz="1800" b="1" dirty="0">
                <a:highlight>
                  <a:srgbClr val="00FF00"/>
                </a:highlight>
              </a:rPr>
              <a:t> </a:t>
            </a:r>
            <a:r>
              <a:rPr lang="ru-RU" sz="1800" b="1" dirty="0" err="1">
                <a:highlight>
                  <a:srgbClr val="00FF00"/>
                </a:highlight>
              </a:rPr>
              <a:t>специфікатора</a:t>
            </a:r>
            <a:r>
              <a:rPr lang="ru-RU" sz="1800" b="1" dirty="0">
                <a:highlight>
                  <a:srgbClr val="00FF00"/>
                </a:highlight>
              </a:rPr>
              <a:t> доступу </a:t>
            </a:r>
            <a:r>
              <a:rPr lang="ru-RU" sz="1800" b="1" dirty="0" err="1">
                <a:highlight>
                  <a:srgbClr val="00FF00"/>
                </a:highlight>
              </a:rPr>
              <a:t>цих</a:t>
            </a:r>
            <a:r>
              <a:rPr lang="ru-RU" sz="1800" b="1" dirty="0">
                <a:highlight>
                  <a:srgbClr val="00FF00"/>
                </a:highlight>
              </a:rPr>
              <a:t> </a:t>
            </a:r>
            <a:r>
              <a:rPr lang="ru-RU" sz="1800" b="1" dirty="0" err="1">
                <a:highlight>
                  <a:srgbClr val="00FF00"/>
                </a:highlight>
              </a:rPr>
              <a:t>мемберів</a:t>
            </a:r>
            <a:r>
              <a:rPr lang="ru-RU" sz="1800" b="1" dirty="0">
                <a:highlight>
                  <a:srgbClr val="00FF00"/>
                </a:highlight>
              </a:rPr>
              <a:t> в </a:t>
            </a:r>
            <a:r>
              <a:rPr lang="ru-RU" sz="1800" b="1" dirty="0" err="1">
                <a:highlight>
                  <a:srgbClr val="00FF00"/>
                </a:highlight>
              </a:rPr>
              <a:t>батьківському</a:t>
            </a:r>
            <a:r>
              <a:rPr lang="ru-RU" sz="1800" b="1" dirty="0">
                <a:highlight>
                  <a:srgbClr val="00FF00"/>
                </a:highlight>
              </a:rPr>
              <a:t> </a:t>
            </a:r>
            <a:r>
              <a:rPr lang="ru-RU" sz="1800" b="1" dirty="0" err="1">
                <a:highlight>
                  <a:srgbClr val="00FF00"/>
                </a:highlight>
              </a:rPr>
              <a:t>класі</a:t>
            </a:r>
            <a:r>
              <a:rPr lang="ru-RU" sz="1800" dirty="0"/>
              <a:t>.</a:t>
            </a:r>
            <a:endParaRPr lang="uk-UA" sz="1800" dirty="0"/>
          </a:p>
        </p:txBody>
      </p:sp>
    </p:spTree>
    <p:extLst>
      <p:ext uri="{BB962C8B-B14F-4D97-AF65-F5344CB8AC3E}">
        <p14:creationId xmlns:p14="http://schemas.microsoft.com/office/powerpoint/2010/main" val="157876744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a:bodyPr>
          <a:lstStyle/>
          <a:p>
            <a:pPr marL="720000"/>
            <a:r>
              <a:rPr lang="ru-RU" b="1" dirty="0" err="1"/>
              <a:t>Наслідування</a:t>
            </a:r>
            <a:r>
              <a:rPr lang="ru-RU" b="1" dirty="0"/>
              <a:t> типу </a:t>
            </a:r>
            <a:r>
              <a:rPr lang="en-US" b="1" dirty="0"/>
              <a:t>public</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Відкрите наслідування є одним з найбільш використовуваних типів наслідування. </a:t>
            </a:r>
            <a:r>
              <a:rPr lang="uk-UA" sz="1800" b="1" dirty="0">
                <a:highlight>
                  <a:srgbClr val="00FF00"/>
                </a:highlight>
              </a:rPr>
              <a:t>Дуже рідко ви побачите або будете використовувати інші типи</a:t>
            </a:r>
            <a:r>
              <a:rPr lang="uk-UA" sz="1800" dirty="0"/>
              <a:t>. На щастя, відкрите наслідування є найлегшим і найпростішим з усіх типів. Коли ви відкрито наслідуєте батьківський клас, то успадковані </a:t>
            </a:r>
            <a:r>
              <a:rPr lang="en-US" sz="1800" dirty="0">
                <a:solidFill>
                  <a:schemeClr val="accent5">
                    <a:lumMod val="75000"/>
                  </a:schemeClr>
                </a:solidFill>
                <a:latin typeface="Consolas" panose="020B0609020204030204" pitchFamily="49" charset="0"/>
              </a:rPr>
              <a:t>public-</a:t>
            </a:r>
            <a:r>
              <a:rPr lang="uk-UA" sz="1800" dirty="0" err="1"/>
              <a:t>мембери</a:t>
            </a:r>
            <a:r>
              <a:rPr lang="uk-UA" sz="1800" dirty="0"/>
              <a:t> залишаються </a:t>
            </a:r>
            <a:r>
              <a:rPr lang="en-US" sz="1800" dirty="0">
                <a:solidFill>
                  <a:schemeClr val="accent5">
                    <a:lumMod val="75000"/>
                  </a:schemeClr>
                </a:solidFill>
                <a:latin typeface="Consolas" panose="020B0609020204030204" pitchFamily="49" charset="0"/>
              </a:rPr>
              <a:t>public</a:t>
            </a:r>
            <a:r>
              <a:rPr lang="en-US" sz="1800" dirty="0"/>
              <a:t>, </a:t>
            </a:r>
            <a:r>
              <a:rPr lang="uk-UA" sz="1800" dirty="0"/>
              <a:t>успадковані </a:t>
            </a:r>
            <a:r>
              <a:rPr lang="en-US" sz="1800" dirty="0">
                <a:solidFill>
                  <a:schemeClr val="accent5">
                    <a:lumMod val="75000"/>
                  </a:schemeClr>
                </a:solidFill>
                <a:latin typeface="Consolas" panose="020B0609020204030204" pitchFamily="49" charset="0"/>
              </a:rPr>
              <a:t>protected-</a:t>
            </a:r>
            <a:r>
              <a:rPr lang="uk-UA" sz="1800" dirty="0" err="1"/>
              <a:t>мембери</a:t>
            </a:r>
            <a:r>
              <a:rPr lang="uk-UA" sz="1800" dirty="0"/>
              <a:t> залишаються </a:t>
            </a:r>
            <a:r>
              <a:rPr lang="en-US" sz="1800" dirty="0"/>
              <a:t>protected, </a:t>
            </a:r>
            <a:r>
              <a:rPr lang="uk-UA" sz="1800" dirty="0"/>
              <a:t>а успадковані </a:t>
            </a:r>
            <a:r>
              <a:rPr lang="en-US" sz="1800" dirty="0">
                <a:solidFill>
                  <a:schemeClr val="accent5">
                    <a:lumMod val="75000"/>
                  </a:schemeClr>
                </a:solidFill>
                <a:latin typeface="Consolas" panose="020B0609020204030204" pitchFamily="49" charset="0"/>
              </a:rPr>
              <a:t>private-</a:t>
            </a:r>
            <a:r>
              <a:rPr lang="uk-UA" sz="1800" dirty="0" err="1"/>
              <a:t>мембери</a:t>
            </a:r>
            <a:r>
              <a:rPr lang="uk-UA" sz="1800" dirty="0"/>
              <a:t> залишаються недоступними для дочірнього класу. </a:t>
            </a:r>
            <a:r>
              <a:rPr lang="uk-UA" sz="1800" b="1" dirty="0">
                <a:highlight>
                  <a:srgbClr val="00FF00"/>
                </a:highlight>
              </a:rPr>
              <a:t>Нічого не змінюється</a:t>
            </a:r>
            <a:r>
              <a:rPr lang="uk-UA"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b="1" dirty="0">
                <a:highlight>
                  <a:srgbClr val="00FF00"/>
                </a:highlight>
              </a:rPr>
              <a:t>Правило: </a:t>
            </a:r>
            <a:r>
              <a:rPr lang="ru-RU" sz="1800" b="1" dirty="0" err="1">
                <a:highlight>
                  <a:srgbClr val="00FF00"/>
                </a:highlight>
              </a:rPr>
              <a:t>Використовуйте</a:t>
            </a:r>
            <a:r>
              <a:rPr lang="ru-RU" sz="1800" b="1" dirty="0">
                <a:highlight>
                  <a:srgbClr val="00FF00"/>
                </a:highlight>
              </a:rPr>
              <a:t> </a:t>
            </a:r>
            <a:r>
              <a:rPr lang="ru-RU" sz="1800" b="1" dirty="0" err="1">
                <a:highlight>
                  <a:srgbClr val="00FF00"/>
                </a:highlight>
              </a:rPr>
              <a:t>відкрите</a:t>
            </a:r>
            <a:r>
              <a:rPr lang="ru-RU" sz="1800" b="1" dirty="0">
                <a:highlight>
                  <a:srgbClr val="00FF00"/>
                </a:highlight>
              </a:rPr>
              <a:t> </a:t>
            </a:r>
            <a:r>
              <a:rPr lang="ru-RU" sz="1800" b="1" dirty="0" err="1">
                <a:highlight>
                  <a:srgbClr val="00FF00"/>
                </a:highlight>
              </a:rPr>
              <a:t>спадкування</a:t>
            </a:r>
            <a:r>
              <a:rPr lang="ru-RU" sz="1800" b="1" dirty="0">
                <a:highlight>
                  <a:srgbClr val="00FF00"/>
                </a:highlight>
              </a:rPr>
              <a:t>, </a:t>
            </a:r>
            <a:r>
              <a:rPr lang="ru-RU" sz="1800" b="1" dirty="0" err="1">
                <a:highlight>
                  <a:srgbClr val="00FF00"/>
                </a:highlight>
              </a:rPr>
              <a:t>якщо</a:t>
            </a:r>
            <a:r>
              <a:rPr lang="ru-RU" sz="1800" b="1" dirty="0">
                <a:highlight>
                  <a:srgbClr val="00FF00"/>
                </a:highlight>
              </a:rPr>
              <a:t> у вас </a:t>
            </a:r>
            <a:r>
              <a:rPr lang="ru-RU" sz="1800" b="1" dirty="0" err="1">
                <a:highlight>
                  <a:srgbClr val="00FF00"/>
                </a:highlight>
              </a:rPr>
              <a:t>немає</a:t>
            </a:r>
            <a:r>
              <a:rPr lang="ru-RU" sz="1800" b="1" dirty="0">
                <a:highlight>
                  <a:srgbClr val="00FF00"/>
                </a:highlight>
              </a:rPr>
              <a:t> </a:t>
            </a:r>
            <a:r>
              <a:rPr lang="ru-RU" sz="1800" b="1" dirty="0" err="1">
                <a:highlight>
                  <a:srgbClr val="00FF00"/>
                </a:highlight>
              </a:rPr>
              <a:t>вагомих</a:t>
            </a:r>
            <a:r>
              <a:rPr lang="ru-RU" sz="1800" b="1" dirty="0">
                <a:highlight>
                  <a:srgbClr val="00FF00"/>
                </a:highlight>
              </a:rPr>
              <a:t> причин </a:t>
            </a:r>
            <a:r>
              <a:rPr lang="ru-RU" sz="1800" b="1" dirty="0" err="1">
                <a:highlight>
                  <a:srgbClr val="00FF00"/>
                </a:highlight>
              </a:rPr>
              <a:t>робити</a:t>
            </a:r>
            <a:r>
              <a:rPr lang="ru-RU" sz="1800" b="1" dirty="0">
                <a:highlight>
                  <a:srgbClr val="00FF00"/>
                </a:highlight>
              </a:rPr>
              <a:t> </a:t>
            </a:r>
            <a:r>
              <a:rPr lang="ru-RU" sz="1800" b="1" dirty="0" err="1">
                <a:highlight>
                  <a:srgbClr val="00FF00"/>
                </a:highlight>
              </a:rPr>
              <a:t>інакше</a:t>
            </a:r>
            <a:r>
              <a:rPr lang="ru-RU" sz="1800" dirty="0"/>
              <a:t>.</a:t>
            </a:r>
            <a:endParaRPr lang="uk-UA" sz="1800" dirty="0"/>
          </a:p>
        </p:txBody>
      </p:sp>
      <p:pic>
        <p:nvPicPr>
          <p:cNvPr id="5" name="Рисунок 4">
            <a:extLst>
              <a:ext uri="{FF2B5EF4-FFF2-40B4-BE49-F238E27FC236}">
                <a16:creationId xmlns:a16="http://schemas.microsoft.com/office/drawing/2014/main" id="{B1F021B2-769B-471B-A80D-ED7CDD9CF98C}"/>
              </a:ext>
            </a:extLst>
          </p:cNvPr>
          <p:cNvPicPr>
            <a:picLocks noChangeAspect="1"/>
          </p:cNvPicPr>
          <p:nvPr/>
        </p:nvPicPr>
        <p:blipFill>
          <a:blip r:embed="rId2"/>
          <a:stretch>
            <a:fillRect/>
          </a:stretch>
        </p:blipFill>
        <p:spPr>
          <a:xfrm>
            <a:off x="2533698" y="3035462"/>
            <a:ext cx="7124603" cy="2762772"/>
          </a:xfrm>
          <a:prstGeom prst="rect">
            <a:avLst/>
          </a:prstGeom>
        </p:spPr>
      </p:pic>
    </p:spTree>
    <p:extLst>
      <p:ext uri="{BB962C8B-B14F-4D97-AF65-F5344CB8AC3E}">
        <p14:creationId xmlns:p14="http://schemas.microsoft.com/office/powerpoint/2010/main" val="265375288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Наслідування</a:t>
            </a:r>
            <a:r>
              <a:rPr lang="ru-RU" b="1" dirty="0"/>
              <a:t> типу </a:t>
            </a:r>
            <a:r>
              <a:rPr lang="en-US" b="1" dirty="0"/>
              <a:t>public</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34E8B993-7B55-41CB-ADAA-B31ED0DFCE03}"/>
              </a:ext>
            </a:extLst>
          </p:cNvPr>
          <p:cNvPicPr>
            <a:picLocks noChangeAspect="1"/>
          </p:cNvPicPr>
          <p:nvPr/>
        </p:nvPicPr>
        <p:blipFill>
          <a:blip r:embed="rId2"/>
          <a:stretch>
            <a:fillRect/>
          </a:stretch>
        </p:blipFill>
        <p:spPr>
          <a:xfrm>
            <a:off x="2626570" y="729204"/>
            <a:ext cx="6938859" cy="6128795"/>
          </a:xfrm>
          <a:prstGeom prst="rect">
            <a:avLst/>
          </a:prstGeom>
        </p:spPr>
      </p:pic>
    </p:spTree>
    <p:extLst>
      <p:ext uri="{BB962C8B-B14F-4D97-AF65-F5344CB8AC3E}">
        <p14:creationId xmlns:p14="http://schemas.microsoft.com/office/powerpoint/2010/main" val="91618971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Наслідування типу </a:t>
            </a:r>
            <a:r>
              <a:rPr lang="en-US" b="1" dirty="0"/>
              <a:t>private</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FF"/>
                </a:highlight>
              </a:rPr>
              <a:t>При закритому наслідуванні</a:t>
            </a:r>
            <a:r>
              <a:rPr lang="uk-UA" sz="1800" dirty="0"/>
              <a:t> всі поля батьківського класу </a:t>
            </a:r>
            <a:r>
              <a:rPr lang="uk-UA" sz="1800" dirty="0" err="1"/>
              <a:t>наслідуються</a:t>
            </a:r>
            <a:r>
              <a:rPr lang="uk-UA" sz="1800" dirty="0"/>
              <a:t> як закриті. Це означає, що </a:t>
            </a:r>
            <a:r>
              <a:rPr lang="en-US" sz="1800" dirty="0"/>
              <a:t>private-</a:t>
            </a:r>
            <a:r>
              <a:rPr lang="uk-UA" sz="1800" dirty="0" err="1"/>
              <a:t>мембери</a:t>
            </a:r>
            <a:r>
              <a:rPr lang="uk-UA" sz="1800" dirty="0"/>
              <a:t> залишаються недоступними, а </a:t>
            </a:r>
            <a:r>
              <a:rPr lang="en-US" sz="1800" dirty="0">
                <a:solidFill>
                  <a:schemeClr val="accent5">
                    <a:lumMod val="75000"/>
                  </a:schemeClr>
                </a:solidFill>
                <a:latin typeface="Consolas" panose="020B0609020204030204" pitchFamily="49" charset="0"/>
              </a:rPr>
              <a:t>protected-</a:t>
            </a:r>
            <a:r>
              <a:rPr lang="en-US" sz="1800" dirty="0"/>
              <a:t> </a:t>
            </a:r>
            <a:r>
              <a:rPr lang="uk-UA" sz="1800" dirty="0"/>
              <a:t>і </a:t>
            </a:r>
            <a:r>
              <a:rPr lang="en-US" sz="1800" dirty="0">
                <a:solidFill>
                  <a:schemeClr val="accent5">
                    <a:lumMod val="75000"/>
                  </a:schemeClr>
                </a:solidFill>
                <a:latin typeface="Consolas" panose="020B0609020204030204" pitchFamily="49" charset="0"/>
              </a:rPr>
              <a:t>public-</a:t>
            </a:r>
            <a:r>
              <a:rPr lang="uk-UA" sz="1800" dirty="0" err="1"/>
              <a:t>мембери</a:t>
            </a:r>
            <a:r>
              <a:rPr lang="uk-UA" sz="1800" dirty="0"/>
              <a:t> стають </a:t>
            </a:r>
            <a:r>
              <a:rPr lang="en-US" sz="1800" dirty="0">
                <a:solidFill>
                  <a:schemeClr val="accent5">
                    <a:lumMod val="75000"/>
                  </a:schemeClr>
                </a:solidFill>
                <a:latin typeface="Consolas" panose="020B0609020204030204" pitchFamily="49" charset="0"/>
              </a:rPr>
              <a:t>private</a:t>
            </a:r>
            <a:r>
              <a:rPr lang="en-US" sz="1800" dirty="0"/>
              <a:t> </a:t>
            </a:r>
            <a:r>
              <a:rPr lang="uk-UA" sz="1800" dirty="0"/>
              <a:t>в дочірньому класі.</a:t>
            </a:r>
          </a:p>
          <a:p>
            <a:pPr marL="540000" indent="360000">
              <a:lnSpc>
                <a:spcPct val="150000"/>
              </a:lnSpc>
              <a:spcBef>
                <a:spcPts val="0"/>
              </a:spcBef>
              <a:buNone/>
            </a:pPr>
            <a:r>
              <a:rPr lang="uk-UA" sz="1800" b="1" dirty="0">
                <a:highlight>
                  <a:srgbClr val="00FF00"/>
                </a:highlight>
              </a:rPr>
              <a:t>Зверніть увагу, це не впливає на те, як дочірній клас отримує доступ до членів батьківського класу</a:t>
            </a:r>
            <a:r>
              <a:rPr lang="uk-UA" sz="1800" dirty="0"/>
              <a:t>! Це впливає тільки на те, як іншими об’єктами здійснюється доступ до цих </a:t>
            </a:r>
            <a:r>
              <a:rPr lang="uk-UA" sz="1800" dirty="0" err="1"/>
              <a:t>мемберів</a:t>
            </a:r>
            <a:r>
              <a:rPr lang="uk-UA" sz="1800" dirty="0"/>
              <a:t> через дочірній клас:</a:t>
            </a:r>
          </a:p>
        </p:txBody>
      </p:sp>
      <p:pic>
        <p:nvPicPr>
          <p:cNvPr id="5" name="Рисунок 4">
            <a:extLst>
              <a:ext uri="{FF2B5EF4-FFF2-40B4-BE49-F238E27FC236}">
                <a16:creationId xmlns:a16="http://schemas.microsoft.com/office/drawing/2014/main" id="{75F8AF73-0C7E-4FEA-9829-961A30726571}"/>
              </a:ext>
            </a:extLst>
          </p:cNvPr>
          <p:cNvPicPr>
            <a:picLocks noChangeAspect="1"/>
          </p:cNvPicPr>
          <p:nvPr/>
        </p:nvPicPr>
        <p:blipFill>
          <a:blip r:embed="rId2"/>
          <a:stretch>
            <a:fillRect/>
          </a:stretch>
        </p:blipFill>
        <p:spPr>
          <a:xfrm>
            <a:off x="2013967" y="3429000"/>
            <a:ext cx="8164064" cy="3153215"/>
          </a:xfrm>
          <a:prstGeom prst="rect">
            <a:avLst/>
          </a:prstGeom>
        </p:spPr>
      </p:pic>
    </p:spTree>
    <p:extLst>
      <p:ext uri="{BB962C8B-B14F-4D97-AF65-F5344CB8AC3E}">
        <p14:creationId xmlns:p14="http://schemas.microsoft.com/office/powerpoint/2010/main" val="291953315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86BA6AD9-6769-45CF-819B-BDE7B780EE63}"/>
              </a:ext>
            </a:extLst>
          </p:cNvPr>
          <p:cNvPicPr>
            <a:picLocks noChangeAspect="1"/>
          </p:cNvPicPr>
          <p:nvPr/>
        </p:nvPicPr>
        <p:blipFill>
          <a:blip r:embed="rId2"/>
          <a:stretch>
            <a:fillRect/>
          </a:stretch>
        </p:blipFill>
        <p:spPr>
          <a:xfrm>
            <a:off x="2343568" y="0"/>
            <a:ext cx="7504863" cy="6858000"/>
          </a:xfrm>
          <a:prstGeom prst="rect">
            <a:avLst/>
          </a:prstGeom>
        </p:spPr>
      </p:pic>
    </p:spTree>
    <p:extLst>
      <p:ext uri="{BB962C8B-B14F-4D97-AF65-F5344CB8AC3E}">
        <p14:creationId xmlns:p14="http://schemas.microsoft.com/office/powerpoint/2010/main" val="267308188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FFFF00"/>
                </a:highlight>
              </a:rPr>
              <a:t>Закрите наслідування може бути корисним, коли дочірній клас не має очевидного зв’язку з батьківським класом, але використовує його в своїй реалізації</a:t>
            </a:r>
            <a:r>
              <a:rPr lang="uk-UA" sz="1800" dirty="0"/>
              <a:t>. В такому випадку ми не хочемо, щоб відкритий інтерфейс батьківського класу був доступний через об’єкти дочірнього класу (як це було, коли ми використовували відкритий тип спадкування).</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FFFF00"/>
                </a:highlight>
              </a:rPr>
              <a:t>На практиці спадкування типу </a:t>
            </a:r>
            <a:r>
              <a:rPr lang="en-US" sz="1800" b="1" dirty="0">
                <a:highlight>
                  <a:srgbClr val="FFFF00"/>
                </a:highlight>
              </a:rPr>
              <a:t>private </a:t>
            </a:r>
            <a:r>
              <a:rPr lang="uk-UA" sz="1800" b="1" dirty="0">
                <a:highlight>
                  <a:srgbClr val="FFFF00"/>
                </a:highlight>
              </a:rPr>
              <a:t>використовується рідко</a:t>
            </a:r>
            <a:r>
              <a:rPr lang="uk-UA" sz="1800" dirty="0"/>
              <a:t>.</a:t>
            </a:r>
          </a:p>
        </p:txBody>
      </p:sp>
    </p:spTree>
    <p:extLst>
      <p:ext uri="{BB962C8B-B14F-4D97-AF65-F5344CB8AC3E}">
        <p14:creationId xmlns:p14="http://schemas.microsoft.com/office/powerpoint/2010/main" val="227420268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Спадкування типу </a:t>
            </a:r>
            <a:r>
              <a:rPr lang="en-US" b="1" dirty="0"/>
              <a:t>protected</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FF0000"/>
                </a:highlight>
              </a:rPr>
              <a:t>Цей тип спадкування майже ніколи не використовується, за винятком особливих випадків</a:t>
            </a:r>
            <a:r>
              <a:rPr lang="uk-UA" sz="1800" dirty="0"/>
              <a:t>. З захищеним наслідування, </a:t>
            </a:r>
            <a:r>
              <a:rPr lang="en-US" sz="1800" dirty="0">
                <a:solidFill>
                  <a:schemeClr val="accent5">
                    <a:lumMod val="75000"/>
                  </a:schemeClr>
                </a:solidFill>
                <a:latin typeface="Consolas" panose="020B0609020204030204" pitchFamily="49" charset="0"/>
              </a:rPr>
              <a:t>public-</a:t>
            </a:r>
            <a:r>
              <a:rPr lang="en-US" sz="1800" dirty="0"/>
              <a:t> </a:t>
            </a:r>
            <a:r>
              <a:rPr lang="uk-UA" sz="1800" dirty="0"/>
              <a:t>і </a:t>
            </a:r>
            <a:r>
              <a:rPr lang="en-US" sz="1800" dirty="0">
                <a:solidFill>
                  <a:schemeClr val="accent5">
                    <a:lumMod val="75000"/>
                  </a:schemeClr>
                </a:solidFill>
                <a:latin typeface="Consolas" panose="020B0609020204030204" pitchFamily="49" charset="0"/>
              </a:rPr>
              <a:t>protected-</a:t>
            </a:r>
            <a:r>
              <a:rPr lang="uk-UA" sz="1800" dirty="0" err="1"/>
              <a:t>мембери</a:t>
            </a:r>
            <a:r>
              <a:rPr lang="uk-UA" sz="1800" dirty="0"/>
              <a:t> стають </a:t>
            </a:r>
            <a:r>
              <a:rPr lang="en-US" sz="1800" dirty="0">
                <a:solidFill>
                  <a:schemeClr val="accent5">
                    <a:lumMod val="75000"/>
                  </a:schemeClr>
                </a:solidFill>
                <a:latin typeface="Consolas" panose="020B0609020204030204" pitchFamily="49" charset="0"/>
              </a:rPr>
              <a:t>protected</a:t>
            </a:r>
            <a:r>
              <a:rPr lang="en-US" sz="1800" dirty="0"/>
              <a:t>, </a:t>
            </a:r>
            <a:r>
              <a:rPr lang="uk-UA" sz="1800" dirty="0"/>
              <a:t>а </a:t>
            </a:r>
            <a:r>
              <a:rPr lang="en-US" sz="1800" dirty="0">
                <a:solidFill>
                  <a:schemeClr val="accent5">
                    <a:lumMod val="75000"/>
                  </a:schemeClr>
                </a:solidFill>
                <a:latin typeface="Consolas" panose="020B0609020204030204" pitchFamily="49" charset="0"/>
              </a:rPr>
              <a:t>private-</a:t>
            </a:r>
            <a:r>
              <a:rPr lang="uk-UA" sz="1800" dirty="0" err="1"/>
              <a:t>мембери</a:t>
            </a:r>
            <a:r>
              <a:rPr lang="uk-UA" sz="1800" dirty="0"/>
              <a:t> залишаються недоступними.</a:t>
            </a:r>
          </a:p>
          <a:p>
            <a:pPr marL="540000" indent="360000">
              <a:lnSpc>
                <a:spcPct val="150000"/>
              </a:lnSpc>
              <a:spcBef>
                <a:spcPts val="0"/>
              </a:spcBef>
              <a:buNone/>
            </a:pPr>
            <a:r>
              <a:rPr lang="uk-UA" sz="1800" dirty="0"/>
              <a:t>Оскільки цей тип наслідування дуже рідко використовується, то ми пропустимо приклад на практиці і відразу перейдемо до таблиці:</a:t>
            </a:r>
          </a:p>
        </p:txBody>
      </p:sp>
      <p:pic>
        <p:nvPicPr>
          <p:cNvPr id="5" name="Рисунок 4">
            <a:extLst>
              <a:ext uri="{FF2B5EF4-FFF2-40B4-BE49-F238E27FC236}">
                <a16:creationId xmlns:a16="http://schemas.microsoft.com/office/drawing/2014/main" id="{5DCAA112-5CB2-4BF3-9D7B-29FA38390438}"/>
              </a:ext>
            </a:extLst>
          </p:cNvPr>
          <p:cNvPicPr>
            <a:picLocks noChangeAspect="1"/>
          </p:cNvPicPr>
          <p:nvPr/>
        </p:nvPicPr>
        <p:blipFill>
          <a:blip r:embed="rId2"/>
          <a:stretch>
            <a:fillRect/>
          </a:stretch>
        </p:blipFill>
        <p:spPr>
          <a:xfrm>
            <a:off x="2090177" y="3173239"/>
            <a:ext cx="8011643" cy="3057952"/>
          </a:xfrm>
          <a:prstGeom prst="rect">
            <a:avLst/>
          </a:prstGeom>
        </p:spPr>
      </p:pic>
    </p:spTree>
    <p:extLst>
      <p:ext uri="{BB962C8B-B14F-4D97-AF65-F5344CB8AC3E}">
        <p14:creationId xmlns:p14="http://schemas.microsoft.com/office/powerpoint/2010/main" val="332056392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Фінальний приклад</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Клас </a:t>
            </a:r>
            <a:r>
              <a:rPr lang="en-US" sz="1800" dirty="0">
                <a:solidFill>
                  <a:schemeClr val="accent5">
                    <a:lumMod val="75000"/>
                  </a:schemeClr>
                </a:solidFill>
                <a:latin typeface="Consolas" panose="020B0609020204030204" pitchFamily="49" charset="0"/>
              </a:rPr>
              <a:t>Parent</a:t>
            </a:r>
            <a:r>
              <a:rPr lang="en-US" sz="1800" dirty="0"/>
              <a:t> </a:t>
            </a:r>
            <a:r>
              <a:rPr lang="uk-UA" sz="1800" dirty="0"/>
              <a:t>може звертатися до своїх членів безперешкодно. Доступ до </a:t>
            </a:r>
            <a:r>
              <a:rPr lang="en-US" sz="1800" dirty="0" err="1">
                <a:solidFill>
                  <a:schemeClr val="accent5">
                    <a:lumMod val="75000"/>
                  </a:schemeClr>
                </a:solidFill>
                <a:latin typeface="Consolas" panose="020B0609020204030204" pitchFamily="49" charset="0"/>
              </a:rPr>
              <a:t>m_public</a:t>
            </a:r>
            <a:r>
              <a:rPr lang="en-US" sz="1800" dirty="0"/>
              <a:t> </a:t>
            </a:r>
            <a:r>
              <a:rPr lang="uk-UA" sz="1800" dirty="0"/>
              <a:t>відкритий для всіх. Дочірні класи можуть звертатися як до </a:t>
            </a:r>
            <a:r>
              <a:rPr lang="en-US" sz="1800" dirty="0" err="1">
                <a:solidFill>
                  <a:schemeClr val="accent5">
                    <a:lumMod val="75000"/>
                  </a:schemeClr>
                </a:solidFill>
                <a:latin typeface="Consolas" panose="020B0609020204030204" pitchFamily="49" charset="0"/>
              </a:rPr>
              <a:t>m_public</a:t>
            </a:r>
            <a:r>
              <a:rPr lang="en-US" sz="1800" dirty="0"/>
              <a:t>, </a:t>
            </a:r>
            <a:r>
              <a:rPr lang="uk-UA" sz="1800" dirty="0"/>
              <a:t>так і до </a:t>
            </a:r>
            <a:r>
              <a:rPr lang="en-US" sz="1800" dirty="0" err="1">
                <a:solidFill>
                  <a:schemeClr val="accent5">
                    <a:lumMod val="75000"/>
                  </a:schemeClr>
                </a:solidFill>
                <a:latin typeface="Consolas" panose="020B0609020204030204" pitchFamily="49" charset="0"/>
              </a:rPr>
              <a:t>m_protected</a:t>
            </a:r>
            <a:r>
              <a:rPr lang="en-US" sz="1800" dirty="0"/>
              <a:t>:</a:t>
            </a:r>
            <a:endParaRPr lang="uk-UA" sz="1800" dirty="0"/>
          </a:p>
        </p:txBody>
      </p:sp>
      <p:pic>
        <p:nvPicPr>
          <p:cNvPr id="5" name="Рисунок 4">
            <a:extLst>
              <a:ext uri="{FF2B5EF4-FFF2-40B4-BE49-F238E27FC236}">
                <a16:creationId xmlns:a16="http://schemas.microsoft.com/office/drawing/2014/main" id="{3A32E5D8-FD56-4024-9B4C-1991E4B8AD40}"/>
              </a:ext>
            </a:extLst>
          </p:cNvPr>
          <p:cNvPicPr>
            <a:picLocks noChangeAspect="1"/>
          </p:cNvPicPr>
          <p:nvPr/>
        </p:nvPicPr>
        <p:blipFill>
          <a:blip r:embed="rId2"/>
          <a:stretch>
            <a:fillRect/>
          </a:stretch>
        </p:blipFill>
        <p:spPr>
          <a:xfrm>
            <a:off x="4152241" y="0"/>
            <a:ext cx="3887518" cy="2990896"/>
          </a:xfrm>
          <a:prstGeom prst="rect">
            <a:avLst/>
          </a:prstGeom>
        </p:spPr>
      </p:pic>
      <p:pic>
        <p:nvPicPr>
          <p:cNvPr id="7" name="Рисунок 6">
            <a:extLst>
              <a:ext uri="{FF2B5EF4-FFF2-40B4-BE49-F238E27FC236}">
                <a16:creationId xmlns:a16="http://schemas.microsoft.com/office/drawing/2014/main" id="{E383F161-B689-46CB-9C7C-F434A5661F2C}"/>
              </a:ext>
            </a:extLst>
          </p:cNvPr>
          <p:cNvPicPr>
            <a:picLocks noChangeAspect="1"/>
          </p:cNvPicPr>
          <p:nvPr/>
        </p:nvPicPr>
        <p:blipFill>
          <a:blip r:embed="rId3"/>
          <a:stretch>
            <a:fillRect/>
          </a:stretch>
        </p:blipFill>
        <p:spPr>
          <a:xfrm>
            <a:off x="3576266" y="3754516"/>
            <a:ext cx="5039466" cy="3103483"/>
          </a:xfrm>
          <a:prstGeom prst="rect">
            <a:avLst/>
          </a:prstGeom>
        </p:spPr>
      </p:pic>
    </p:spTree>
    <p:extLst>
      <p:ext uri="{BB962C8B-B14F-4D97-AF65-F5344CB8AC3E}">
        <p14:creationId xmlns:p14="http://schemas.microsoft.com/office/powerpoint/2010/main" val="167500914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Фінальний приклад</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Клас </a:t>
            </a:r>
            <a:r>
              <a:rPr lang="en-US" sz="1800" dirty="0">
                <a:solidFill>
                  <a:schemeClr val="accent5">
                    <a:lumMod val="75000"/>
                  </a:schemeClr>
                </a:solidFill>
                <a:latin typeface="Consolas" panose="020B0609020204030204" pitchFamily="49" charset="0"/>
              </a:rPr>
              <a:t>D2</a:t>
            </a:r>
            <a:r>
              <a:rPr lang="en-US" sz="1800" dirty="0"/>
              <a:t> </a:t>
            </a:r>
            <a:r>
              <a:rPr lang="uk-UA" sz="1800" dirty="0"/>
              <a:t>може безперешкодно звертатися до своїх </a:t>
            </a:r>
            <a:r>
              <a:rPr lang="uk-UA" sz="1800" dirty="0" err="1"/>
              <a:t>мемберів</a:t>
            </a:r>
            <a:r>
              <a:rPr lang="uk-UA" sz="1800" dirty="0"/>
              <a:t>. </a:t>
            </a:r>
            <a:r>
              <a:rPr lang="en-US" sz="1800" dirty="0">
                <a:solidFill>
                  <a:schemeClr val="accent5">
                    <a:lumMod val="75000"/>
                  </a:schemeClr>
                </a:solidFill>
                <a:latin typeface="Consolas" panose="020B0609020204030204" pitchFamily="49" charset="0"/>
              </a:rPr>
              <a:t>D2</a:t>
            </a:r>
            <a:r>
              <a:rPr lang="en-US" sz="1800" dirty="0"/>
              <a:t> </a:t>
            </a:r>
            <a:r>
              <a:rPr lang="uk-UA" sz="1800" dirty="0"/>
              <a:t>має доступу до </a:t>
            </a:r>
            <a:r>
              <a:rPr lang="uk-UA" sz="1800" dirty="0" err="1"/>
              <a:t>мемберів</a:t>
            </a:r>
            <a:r>
              <a:rPr lang="uk-UA" sz="1800" dirty="0"/>
              <a:t> </a:t>
            </a:r>
            <a:r>
              <a:rPr lang="en-US" sz="1800" dirty="0" err="1">
                <a:solidFill>
                  <a:schemeClr val="accent5">
                    <a:lumMod val="75000"/>
                  </a:schemeClr>
                </a:solidFill>
                <a:latin typeface="Consolas" panose="020B0609020204030204" pitchFamily="49" charset="0"/>
              </a:rPr>
              <a:t>m_public</a:t>
            </a:r>
            <a:r>
              <a:rPr lang="en-US" sz="1800" dirty="0"/>
              <a:t> </a:t>
            </a:r>
            <a:r>
              <a:rPr lang="uk-UA" sz="1800" dirty="0"/>
              <a:t>і </a:t>
            </a:r>
            <a:r>
              <a:rPr lang="en-US" sz="1800" dirty="0" err="1">
                <a:solidFill>
                  <a:schemeClr val="accent5">
                    <a:lumMod val="75000"/>
                  </a:schemeClr>
                </a:solidFill>
                <a:latin typeface="Consolas" panose="020B0609020204030204" pitchFamily="49" charset="0"/>
              </a:rPr>
              <a:t>m_protected</a:t>
            </a:r>
            <a:r>
              <a:rPr lang="en-US" sz="1800" dirty="0"/>
              <a:t> </a:t>
            </a:r>
            <a:r>
              <a:rPr lang="uk-UA" sz="1800" dirty="0"/>
              <a:t>класу </a:t>
            </a:r>
            <a:r>
              <a:rPr lang="en-US" sz="1800" dirty="0">
                <a:solidFill>
                  <a:schemeClr val="accent5">
                    <a:lumMod val="75000"/>
                  </a:schemeClr>
                </a:solidFill>
                <a:latin typeface="Consolas" panose="020B0609020204030204" pitchFamily="49" charset="0"/>
              </a:rPr>
              <a:t>Parent</a:t>
            </a:r>
            <a:r>
              <a:rPr lang="en-US" sz="1800" dirty="0"/>
              <a:t>, </a:t>
            </a:r>
            <a:r>
              <a:rPr lang="uk-UA" sz="1800" dirty="0"/>
              <a:t>але не до </a:t>
            </a:r>
            <a:r>
              <a:rPr lang="en-US" sz="1800" dirty="0" err="1">
                <a:solidFill>
                  <a:schemeClr val="accent5">
                    <a:lumMod val="75000"/>
                  </a:schemeClr>
                </a:solidFill>
                <a:latin typeface="Consolas" panose="020B0609020204030204" pitchFamily="49" charset="0"/>
              </a:rPr>
              <a:t>m_private</a:t>
            </a:r>
            <a:r>
              <a:rPr lang="en-US" sz="1800" dirty="0"/>
              <a:t>. </a:t>
            </a:r>
            <a:r>
              <a:rPr lang="uk-UA" sz="1800" dirty="0"/>
              <a:t>Оскільки </a:t>
            </a:r>
            <a:r>
              <a:rPr lang="en-US" sz="1800" dirty="0">
                <a:solidFill>
                  <a:schemeClr val="accent5">
                    <a:lumMod val="75000"/>
                  </a:schemeClr>
                </a:solidFill>
                <a:latin typeface="Consolas" panose="020B0609020204030204" pitchFamily="49" charset="0"/>
              </a:rPr>
              <a:t>D2</a:t>
            </a:r>
            <a:r>
              <a:rPr lang="en-US" sz="1800" dirty="0"/>
              <a:t> </a:t>
            </a:r>
            <a:r>
              <a:rPr lang="uk-UA" sz="1800" dirty="0"/>
              <a:t>наслідує клас </a:t>
            </a:r>
            <a:r>
              <a:rPr lang="en-US" sz="1800" dirty="0">
                <a:solidFill>
                  <a:schemeClr val="accent5">
                    <a:lumMod val="75000"/>
                  </a:schemeClr>
                </a:solidFill>
                <a:latin typeface="Consolas" panose="020B0609020204030204" pitchFamily="49" charset="0"/>
              </a:rPr>
              <a:t>Parent</a:t>
            </a:r>
            <a:r>
              <a:rPr lang="en-US" sz="1800" dirty="0"/>
              <a:t> </a:t>
            </a:r>
            <a:r>
              <a:rPr lang="uk-UA" sz="1800" dirty="0"/>
              <a:t>закрито, то </a:t>
            </a:r>
            <a:r>
              <a:rPr lang="en-US" sz="1800" dirty="0" err="1">
                <a:solidFill>
                  <a:schemeClr val="accent5">
                    <a:lumMod val="75000"/>
                  </a:schemeClr>
                </a:solidFill>
                <a:latin typeface="Consolas" panose="020B0609020204030204" pitchFamily="49" charset="0"/>
              </a:rPr>
              <a:t>m_public</a:t>
            </a:r>
            <a:r>
              <a:rPr lang="en-US" sz="1800" dirty="0"/>
              <a:t> </a:t>
            </a:r>
            <a:r>
              <a:rPr lang="uk-UA" sz="1800" dirty="0"/>
              <a:t>і </a:t>
            </a:r>
            <a:r>
              <a:rPr lang="en-US" sz="1800" dirty="0" err="1">
                <a:solidFill>
                  <a:schemeClr val="accent5">
                    <a:lumMod val="75000"/>
                  </a:schemeClr>
                </a:solidFill>
                <a:latin typeface="Consolas" panose="020B0609020204030204" pitchFamily="49" charset="0"/>
              </a:rPr>
              <a:t>m_protected</a:t>
            </a:r>
            <a:r>
              <a:rPr lang="en-US" sz="1800" dirty="0"/>
              <a:t> </a:t>
            </a:r>
            <a:r>
              <a:rPr lang="uk-UA" sz="1800" dirty="0"/>
              <a:t>тепер стають закритими при доступі через </a:t>
            </a:r>
            <a:r>
              <a:rPr lang="en-US" sz="1800" dirty="0">
                <a:solidFill>
                  <a:schemeClr val="accent5">
                    <a:lumMod val="75000"/>
                  </a:schemeClr>
                </a:solidFill>
                <a:latin typeface="Consolas" panose="020B0609020204030204" pitchFamily="49" charset="0"/>
              </a:rPr>
              <a:t>D2</a:t>
            </a:r>
            <a:r>
              <a:rPr lang="en-US" sz="1800" dirty="0"/>
              <a:t>. </a:t>
            </a:r>
            <a:r>
              <a:rPr lang="uk-UA" sz="1800" dirty="0"/>
              <a:t>Це означає, що інші об’єкти не зможуть отримати доступ до цих </a:t>
            </a:r>
            <a:r>
              <a:rPr lang="uk-UA" sz="1800" dirty="0" err="1"/>
              <a:t>мемберів</a:t>
            </a:r>
            <a:r>
              <a:rPr lang="uk-UA" sz="1800" dirty="0"/>
              <a:t> через використання об’єкту </a:t>
            </a:r>
            <a:r>
              <a:rPr lang="en-US" sz="1800" dirty="0">
                <a:solidFill>
                  <a:schemeClr val="accent5">
                    <a:lumMod val="75000"/>
                  </a:schemeClr>
                </a:solidFill>
                <a:latin typeface="Consolas" panose="020B0609020204030204" pitchFamily="49" charset="0"/>
              </a:rPr>
              <a:t>D2</a:t>
            </a:r>
            <a:r>
              <a:rPr lang="en-US" sz="1800" dirty="0"/>
              <a:t>, </a:t>
            </a:r>
            <a:r>
              <a:rPr lang="uk-UA" sz="1800" dirty="0"/>
              <a:t>а також будь-які інші класи, які будуть дочірніми класу </a:t>
            </a:r>
            <a:r>
              <a:rPr lang="en-US" sz="1800" dirty="0">
                <a:solidFill>
                  <a:schemeClr val="accent5">
                    <a:lumMod val="75000"/>
                  </a:schemeClr>
                </a:solidFill>
                <a:latin typeface="Consolas" panose="020B0609020204030204" pitchFamily="49" charset="0"/>
              </a:rPr>
              <a:t>D2</a:t>
            </a:r>
            <a:r>
              <a:rPr lang="en-US" sz="1800" dirty="0"/>
              <a:t>, </a:t>
            </a:r>
            <a:r>
              <a:rPr lang="uk-UA" sz="1800" dirty="0"/>
              <a:t>не матимуть доступ до цих </a:t>
            </a:r>
            <a:r>
              <a:rPr lang="uk-UA" sz="1800" dirty="0" err="1"/>
              <a:t>мемберів</a:t>
            </a:r>
            <a:r>
              <a:rPr lang="uk-UA" sz="1800" dirty="0"/>
              <a:t>:</a:t>
            </a:r>
          </a:p>
        </p:txBody>
      </p:sp>
      <p:pic>
        <p:nvPicPr>
          <p:cNvPr id="5" name="Рисунок 4">
            <a:extLst>
              <a:ext uri="{FF2B5EF4-FFF2-40B4-BE49-F238E27FC236}">
                <a16:creationId xmlns:a16="http://schemas.microsoft.com/office/drawing/2014/main" id="{BF0710DF-85D1-4978-963C-0734F3D2E907}"/>
              </a:ext>
            </a:extLst>
          </p:cNvPr>
          <p:cNvPicPr>
            <a:picLocks noChangeAspect="1"/>
          </p:cNvPicPr>
          <p:nvPr/>
        </p:nvPicPr>
        <p:blipFill>
          <a:blip r:embed="rId2"/>
          <a:stretch>
            <a:fillRect/>
          </a:stretch>
        </p:blipFill>
        <p:spPr>
          <a:xfrm>
            <a:off x="2066079" y="2947600"/>
            <a:ext cx="8059840" cy="3814951"/>
          </a:xfrm>
          <a:prstGeom prst="rect">
            <a:avLst/>
          </a:prstGeom>
        </p:spPr>
      </p:pic>
    </p:spTree>
    <p:extLst>
      <p:ext uri="{BB962C8B-B14F-4D97-AF65-F5344CB8AC3E}">
        <p14:creationId xmlns:p14="http://schemas.microsoft.com/office/powerpoint/2010/main" val="1272400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Реалізація композицій</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Композиції є одними з найпростіших типів відносин для реалізації в мові </a:t>
            </a:r>
            <a:r>
              <a:rPr lang="en-US" sz="1800" dirty="0"/>
              <a:t>C++. </a:t>
            </a:r>
            <a:r>
              <a:rPr lang="uk-UA" sz="1800" dirty="0"/>
              <a:t>Це звичайні </a:t>
            </a:r>
            <a:r>
              <a:rPr lang="uk-UA" sz="1800" b="1" dirty="0">
                <a:highlight>
                  <a:srgbClr val="FFFF00"/>
                </a:highlight>
              </a:rPr>
              <a:t>структури</a:t>
            </a:r>
            <a:r>
              <a:rPr lang="uk-UA" sz="1800" dirty="0"/>
              <a:t> або </a:t>
            </a:r>
            <a:r>
              <a:rPr lang="uk-UA" sz="1800" b="1" dirty="0">
                <a:highlight>
                  <a:srgbClr val="FFFF00"/>
                </a:highlight>
              </a:rPr>
              <a:t>класи</a:t>
            </a:r>
            <a:r>
              <a:rPr lang="uk-UA" sz="1800" dirty="0"/>
              <a:t> зі звичайними </a:t>
            </a:r>
            <a:r>
              <a:rPr lang="ru-RU" sz="1800" b="1" dirty="0" err="1">
                <a:highlight>
                  <a:srgbClr val="FFFF00"/>
                </a:highlight>
              </a:rPr>
              <a:t>мемберами</a:t>
            </a:r>
            <a:r>
              <a:rPr lang="uk-UA" sz="1800" dirty="0"/>
              <a:t>. Оскільки </a:t>
            </a:r>
            <a:r>
              <a:rPr lang="uk-UA" sz="1800" dirty="0" err="1"/>
              <a:t>мембери</a:t>
            </a:r>
            <a:r>
              <a:rPr lang="uk-UA" sz="1800" dirty="0"/>
              <a:t> існують безпосередньо як частини структур/класів, то їх тривалість життя безпосередньо залежить від тривалості життя об’єктів цих структур/класів.</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Композиції, в яких виконується динамічне виділення або звільнення пам’яті, можуть бути реалізовані з використанням вказівників у вигляді </a:t>
            </a:r>
            <a:r>
              <a:rPr lang="uk-UA" sz="1800" dirty="0" err="1"/>
              <a:t>мемберів</a:t>
            </a:r>
            <a:r>
              <a:rPr lang="uk-UA" sz="1800" dirty="0"/>
              <a:t> цих структур або класів. У цьому випадку управління пам’яттю повністю перекладається на композицію.</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Загалом, якщо ви можете створити клас, використовуючи композицію, то ви повинні створити клас, використовуючи композицію. Класи з реалізованою композицією є простими, гнучкими і надійними.</a:t>
            </a:r>
          </a:p>
        </p:txBody>
      </p:sp>
    </p:spTree>
    <p:extLst>
      <p:ext uri="{BB962C8B-B14F-4D97-AF65-F5344CB8AC3E}">
        <p14:creationId xmlns:p14="http://schemas.microsoft.com/office/powerpoint/2010/main" val="321254878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Фінальний приклад</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Клас </a:t>
            </a:r>
            <a:r>
              <a:rPr lang="en-US" sz="1800" dirty="0">
                <a:solidFill>
                  <a:schemeClr val="accent5">
                    <a:lumMod val="75000"/>
                  </a:schemeClr>
                </a:solidFill>
                <a:latin typeface="Consolas" panose="020B0609020204030204" pitchFamily="49" charset="0"/>
              </a:rPr>
              <a:t>D3</a:t>
            </a:r>
            <a:r>
              <a:rPr lang="en-US" sz="1800" dirty="0"/>
              <a:t> </a:t>
            </a:r>
            <a:r>
              <a:rPr lang="uk-UA" sz="1800" dirty="0"/>
              <a:t>може безперешкодно звертатися до своїх членів. </a:t>
            </a:r>
            <a:r>
              <a:rPr lang="en-US" sz="1800" dirty="0">
                <a:solidFill>
                  <a:schemeClr val="accent5">
                    <a:lumMod val="75000"/>
                  </a:schemeClr>
                </a:solidFill>
                <a:latin typeface="Consolas" panose="020B0609020204030204" pitchFamily="49" charset="0"/>
              </a:rPr>
              <a:t>D3</a:t>
            </a:r>
            <a:r>
              <a:rPr lang="en-US" sz="1800" dirty="0"/>
              <a:t> </a:t>
            </a:r>
            <a:r>
              <a:rPr lang="uk-UA" sz="1800" dirty="0"/>
              <a:t>має доступ до </a:t>
            </a:r>
            <a:r>
              <a:rPr lang="uk-UA" sz="1800" dirty="0" err="1"/>
              <a:t>мемберів</a:t>
            </a:r>
            <a:r>
              <a:rPr lang="uk-UA" sz="1800" dirty="0"/>
              <a:t> </a:t>
            </a:r>
            <a:r>
              <a:rPr lang="en-US" sz="1800" dirty="0">
                <a:solidFill>
                  <a:schemeClr val="accent5">
                    <a:lumMod val="75000"/>
                  </a:schemeClr>
                </a:solidFill>
                <a:latin typeface="Consolas" panose="020B0609020204030204" pitchFamily="49" charset="0"/>
              </a:rPr>
              <a:t>m_public2</a:t>
            </a:r>
            <a:r>
              <a:rPr lang="en-US" sz="1800" dirty="0"/>
              <a:t> </a:t>
            </a:r>
            <a:r>
              <a:rPr lang="uk-UA" sz="1800" dirty="0"/>
              <a:t>і </a:t>
            </a:r>
            <a:r>
              <a:rPr lang="en-US" sz="1800" dirty="0">
                <a:solidFill>
                  <a:schemeClr val="accent5">
                    <a:lumMod val="75000"/>
                  </a:schemeClr>
                </a:solidFill>
                <a:latin typeface="Consolas" panose="020B0609020204030204" pitchFamily="49" charset="0"/>
              </a:rPr>
              <a:t>m_protected2</a:t>
            </a:r>
            <a:r>
              <a:rPr lang="en-US" sz="1800" dirty="0"/>
              <a:t> </a:t>
            </a:r>
            <a:r>
              <a:rPr lang="uk-UA" sz="1800" dirty="0"/>
              <a:t>класу </a:t>
            </a:r>
            <a:r>
              <a:rPr lang="en-US" sz="1800" dirty="0">
                <a:solidFill>
                  <a:schemeClr val="accent5">
                    <a:lumMod val="75000"/>
                  </a:schemeClr>
                </a:solidFill>
                <a:latin typeface="Consolas" panose="020B0609020204030204" pitchFamily="49" charset="0"/>
              </a:rPr>
              <a:t>D2</a:t>
            </a:r>
            <a:r>
              <a:rPr lang="en-US" sz="1800" dirty="0"/>
              <a:t>, </a:t>
            </a:r>
            <a:r>
              <a:rPr lang="uk-UA" sz="1800" dirty="0"/>
              <a:t>але не до </a:t>
            </a:r>
            <a:r>
              <a:rPr lang="en-US" sz="1800" dirty="0">
                <a:solidFill>
                  <a:schemeClr val="accent5">
                    <a:lumMod val="75000"/>
                  </a:schemeClr>
                </a:solidFill>
                <a:latin typeface="Consolas" panose="020B0609020204030204" pitchFamily="49" charset="0"/>
              </a:rPr>
              <a:t>m_private2</a:t>
            </a:r>
            <a:r>
              <a:rPr lang="en-US" sz="1800" dirty="0"/>
              <a:t>. </a:t>
            </a:r>
            <a:r>
              <a:rPr lang="uk-UA" sz="1800" dirty="0"/>
              <a:t>Оскільки </a:t>
            </a:r>
            <a:r>
              <a:rPr lang="en-US" sz="1800" dirty="0">
                <a:solidFill>
                  <a:schemeClr val="accent5">
                    <a:lumMod val="75000"/>
                  </a:schemeClr>
                </a:solidFill>
                <a:latin typeface="Consolas" panose="020B0609020204030204" pitchFamily="49" charset="0"/>
              </a:rPr>
              <a:t>D3</a:t>
            </a:r>
            <a:r>
              <a:rPr lang="en-US" sz="1800" dirty="0"/>
              <a:t> </a:t>
            </a:r>
            <a:r>
              <a:rPr lang="uk-UA" sz="1800" dirty="0"/>
              <a:t>наслідує </a:t>
            </a:r>
            <a:r>
              <a:rPr lang="en-US" sz="1800" dirty="0">
                <a:solidFill>
                  <a:schemeClr val="accent5">
                    <a:lumMod val="75000"/>
                  </a:schemeClr>
                </a:solidFill>
                <a:latin typeface="Consolas" panose="020B0609020204030204" pitchFamily="49" charset="0"/>
              </a:rPr>
              <a:t>D2</a:t>
            </a:r>
            <a:r>
              <a:rPr lang="en-US" sz="1800" dirty="0"/>
              <a:t> </a:t>
            </a:r>
            <a:r>
              <a:rPr lang="uk-UA" sz="1800" dirty="0"/>
              <a:t>відкрито, то </a:t>
            </a:r>
            <a:r>
              <a:rPr lang="en-US" sz="1800" dirty="0">
                <a:solidFill>
                  <a:schemeClr val="accent5">
                    <a:lumMod val="75000"/>
                  </a:schemeClr>
                </a:solidFill>
                <a:latin typeface="Consolas" panose="020B0609020204030204" pitchFamily="49" charset="0"/>
              </a:rPr>
              <a:t>m_public2</a:t>
            </a:r>
            <a:r>
              <a:rPr lang="en-US" sz="1800" dirty="0"/>
              <a:t> </a:t>
            </a:r>
            <a:r>
              <a:rPr lang="uk-UA" sz="1800" dirty="0"/>
              <a:t>і </a:t>
            </a:r>
            <a:r>
              <a:rPr lang="en-US" sz="1800" dirty="0">
                <a:solidFill>
                  <a:schemeClr val="accent5">
                    <a:lumMod val="75000"/>
                  </a:schemeClr>
                </a:solidFill>
                <a:latin typeface="Consolas" panose="020B0609020204030204" pitchFamily="49" charset="0"/>
              </a:rPr>
              <a:t>m_protected2</a:t>
            </a:r>
            <a:r>
              <a:rPr lang="en-US" sz="1800" dirty="0"/>
              <a:t> </a:t>
            </a:r>
            <a:r>
              <a:rPr lang="uk-UA" sz="1800" dirty="0"/>
              <a:t>зберігають свої специфікатори доступу і залишаються </a:t>
            </a:r>
            <a:r>
              <a:rPr lang="en-US" sz="1800" dirty="0">
                <a:solidFill>
                  <a:schemeClr val="accent5">
                    <a:lumMod val="75000"/>
                  </a:schemeClr>
                </a:solidFill>
                <a:latin typeface="Consolas" panose="020B0609020204030204" pitchFamily="49" charset="0"/>
              </a:rPr>
              <a:t>public</a:t>
            </a:r>
            <a:r>
              <a:rPr lang="en-US" sz="1800" dirty="0"/>
              <a:t> </a:t>
            </a:r>
            <a:r>
              <a:rPr lang="uk-UA" sz="1800" dirty="0"/>
              <a:t>і </a:t>
            </a:r>
            <a:r>
              <a:rPr lang="en-US" sz="1800" dirty="0">
                <a:solidFill>
                  <a:schemeClr val="accent5">
                    <a:lumMod val="75000"/>
                  </a:schemeClr>
                </a:solidFill>
                <a:latin typeface="Consolas" panose="020B0609020204030204" pitchFamily="49" charset="0"/>
              </a:rPr>
              <a:t>protected</a:t>
            </a:r>
            <a:r>
              <a:rPr lang="en-US" sz="1800" dirty="0"/>
              <a:t> </a:t>
            </a:r>
            <a:r>
              <a:rPr lang="uk-UA" sz="1800" dirty="0"/>
              <a:t>при доступі через </a:t>
            </a:r>
            <a:r>
              <a:rPr lang="en-US" sz="1800" dirty="0">
                <a:solidFill>
                  <a:schemeClr val="accent5">
                    <a:lumMod val="75000"/>
                  </a:schemeClr>
                </a:solidFill>
                <a:latin typeface="Consolas" panose="020B0609020204030204" pitchFamily="49" charset="0"/>
              </a:rPr>
              <a:t>D3</a:t>
            </a:r>
            <a:r>
              <a:rPr lang="en-US" sz="1800" dirty="0"/>
              <a:t>. </a:t>
            </a:r>
            <a:r>
              <a:rPr lang="en-US" sz="1800" dirty="0">
                <a:solidFill>
                  <a:schemeClr val="accent5">
                    <a:lumMod val="75000"/>
                  </a:schemeClr>
                </a:solidFill>
                <a:latin typeface="Consolas" panose="020B0609020204030204" pitchFamily="49" charset="0"/>
              </a:rPr>
              <a:t>D3</a:t>
            </a:r>
            <a:r>
              <a:rPr lang="en-US" sz="1800" dirty="0"/>
              <a:t> </a:t>
            </a:r>
            <a:r>
              <a:rPr lang="uk-UA" sz="1800" dirty="0"/>
              <a:t>не має доступу до </a:t>
            </a:r>
            <a:r>
              <a:rPr lang="en-US" sz="1800" dirty="0" err="1">
                <a:solidFill>
                  <a:schemeClr val="accent5">
                    <a:lumMod val="75000"/>
                  </a:schemeClr>
                </a:solidFill>
                <a:latin typeface="Consolas" panose="020B0609020204030204" pitchFamily="49" charset="0"/>
              </a:rPr>
              <a:t>m_private</a:t>
            </a:r>
            <a:r>
              <a:rPr lang="en-US" sz="1800" dirty="0">
                <a:solidFill>
                  <a:schemeClr val="accent5">
                    <a:lumMod val="75000"/>
                  </a:schemeClr>
                </a:solidFill>
              </a:rPr>
              <a:t> </a:t>
            </a:r>
            <a:r>
              <a:rPr lang="uk-UA" sz="1800" dirty="0"/>
              <a:t>класу </a:t>
            </a:r>
            <a:r>
              <a:rPr lang="en-US" sz="1800" dirty="0">
                <a:solidFill>
                  <a:schemeClr val="accent5">
                    <a:lumMod val="75000"/>
                  </a:schemeClr>
                </a:solidFill>
                <a:latin typeface="Consolas" panose="020B0609020204030204" pitchFamily="49" charset="0"/>
              </a:rPr>
              <a:t>Parent</a:t>
            </a:r>
            <a:r>
              <a:rPr lang="en-US" sz="1800" dirty="0"/>
              <a:t>. </a:t>
            </a:r>
            <a:r>
              <a:rPr lang="uk-UA" sz="1800" dirty="0"/>
              <a:t>Він також не має доступу до </a:t>
            </a:r>
            <a:r>
              <a:rPr lang="en-US" sz="1800" dirty="0" err="1">
                <a:solidFill>
                  <a:schemeClr val="accent5">
                    <a:lumMod val="75000"/>
                  </a:schemeClr>
                </a:solidFill>
                <a:latin typeface="Consolas" panose="020B0609020204030204" pitchFamily="49" charset="0"/>
              </a:rPr>
              <a:t>m_protected</a:t>
            </a:r>
            <a:r>
              <a:rPr lang="en-US" sz="1800" dirty="0"/>
              <a:t> </a:t>
            </a:r>
            <a:r>
              <a:rPr lang="uk-UA" sz="1800" dirty="0"/>
              <a:t>або </a:t>
            </a:r>
            <a:r>
              <a:rPr lang="en-US" sz="1800" dirty="0" err="1">
                <a:solidFill>
                  <a:schemeClr val="accent5">
                    <a:lumMod val="75000"/>
                  </a:schemeClr>
                </a:solidFill>
                <a:latin typeface="Consolas" panose="020B0609020204030204" pitchFamily="49" charset="0"/>
              </a:rPr>
              <a:t>m_public</a:t>
            </a:r>
            <a:r>
              <a:rPr lang="en-US" sz="1800" dirty="0"/>
              <a:t> </a:t>
            </a:r>
            <a:r>
              <a:rPr lang="uk-UA" sz="1800" dirty="0"/>
              <a:t>класу </a:t>
            </a:r>
            <a:r>
              <a:rPr lang="en-US" sz="1800" dirty="0">
                <a:solidFill>
                  <a:schemeClr val="accent5">
                    <a:lumMod val="75000"/>
                  </a:schemeClr>
                </a:solidFill>
                <a:latin typeface="Consolas" panose="020B0609020204030204" pitchFamily="49" charset="0"/>
              </a:rPr>
              <a:t>Parent</a:t>
            </a:r>
            <a:r>
              <a:rPr lang="en-US" sz="1800" dirty="0"/>
              <a:t>, </a:t>
            </a:r>
            <a:r>
              <a:rPr lang="uk-UA" sz="1800" dirty="0"/>
              <a:t>обидва з яких стали закритими, коли </a:t>
            </a:r>
            <a:r>
              <a:rPr lang="en-US" sz="1800" dirty="0">
                <a:solidFill>
                  <a:schemeClr val="accent5">
                    <a:lumMod val="75000"/>
                  </a:schemeClr>
                </a:solidFill>
                <a:latin typeface="Consolas" panose="020B0609020204030204" pitchFamily="49" charset="0"/>
              </a:rPr>
              <a:t>D2</a:t>
            </a:r>
            <a:r>
              <a:rPr lang="en-US" sz="1800" dirty="0"/>
              <a:t> </a:t>
            </a:r>
            <a:r>
              <a:rPr lang="uk-UA" sz="1800" dirty="0"/>
              <a:t>успадкував їх.</a:t>
            </a:r>
          </a:p>
        </p:txBody>
      </p:sp>
    </p:spTree>
    <p:extLst>
      <p:ext uri="{BB962C8B-B14F-4D97-AF65-F5344CB8AC3E}">
        <p14:creationId xmlns:p14="http://schemas.microsoft.com/office/powerpoint/2010/main" val="113728241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Висновки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r>
              <a:rPr lang="ru-RU" sz="1800" dirty="0" err="1"/>
              <a:t>Хоча</a:t>
            </a:r>
            <a:r>
              <a:rPr lang="ru-RU" sz="1800" dirty="0"/>
              <a:t> у </a:t>
            </a:r>
            <a:r>
              <a:rPr lang="ru-RU" sz="1800" dirty="0" err="1"/>
              <a:t>вищенаведених</a:t>
            </a:r>
            <a:r>
              <a:rPr lang="ru-RU" sz="1800" dirty="0"/>
              <a:t> прикладах ми </a:t>
            </a:r>
            <a:r>
              <a:rPr lang="ru-RU" sz="1800" dirty="0" err="1"/>
              <a:t>розглядали</a:t>
            </a:r>
            <a:r>
              <a:rPr lang="ru-RU" sz="1800" dirty="0"/>
              <a:t> </a:t>
            </a:r>
            <a:r>
              <a:rPr lang="ru-RU" sz="1800" dirty="0" err="1"/>
              <a:t>використання</a:t>
            </a:r>
            <a:r>
              <a:rPr lang="ru-RU" sz="1800" dirty="0"/>
              <a:t> </a:t>
            </a:r>
            <a:r>
              <a:rPr lang="ru-RU" sz="1800" dirty="0" err="1"/>
              <a:t>змінних-членів</a:t>
            </a:r>
            <a:r>
              <a:rPr lang="ru-RU" sz="1800" dirty="0"/>
              <a:t>, </a:t>
            </a:r>
            <a:r>
              <a:rPr lang="ru-RU" sz="1800" dirty="0" err="1"/>
              <a:t>ці</a:t>
            </a:r>
            <a:r>
              <a:rPr lang="ru-RU" sz="1800" dirty="0"/>
              <a:t> правила </a:t>
            </a:r>
            <a:r>
              <a:rPr lang="ru-RU" sz="1800" dirty="0" err="1"/>
              <a:t>дійсні</a:t>
            </a:r>
            <a:r>
              <a:rPr lang="ru-RU" sz="1800" dirty="0"/>
              <a:t> для </a:t>
            </a:r>
            <a:r>
              <a:rPr lang="ru-RU" sz="1800" dirty="0" err="1"/>
              <a:t>всіх</a:t>
            </a:r>
            <a:r>
              <a:rPr lang="ru-RU" sz="1800" dirty="0"/>
              <a:t> </a:t>
            </a:r>
            <a:r>
              <a:rPr lang="ru-RU" sz="1800" dirty="0" err="1"/>
              <a:t>членів</a:t>
            </a:r>
            <a:r>
              <a:rPr lang="ru-RU" sz="1800" dirty="0"/>
              <a:t> </a:t>
            </a:r>
            <a:r>
              <a:rPr lang="ru-RU" sz="1800" dirty="0" err="1"/>
              <a:t>класів</a:t>
            </a:r>
            <a:r>
              <a:rPr lang="ru-RU" sz="1800" dirty="0"/>
              <a:t> (і для </a:t>
            </a:r>
            <a:r>
              <a:rPr lang="ru-RU" sz="1800" dirty="0" err="1"/>
              <a:t>методів</a:t>
            </a:r>
            <a:r>
              <a:rPr lang="ru-RU" sz="1800" dirty="0"/>
              <a:t>, і для </a:t>
            </a:r>
            <a:r>
              <a:rPr lang="ru-RU" sz="1800" dirty="0" err="1"/>
              <a:t>типів</a:t>
            </a:r>
            <a:r>
              <a:rPr lang="ru-RU" sz="1800" dirty="0"/>
              <a:t>, </a:t>
            </a:r>
            <a:r>
              <a:rPr lang="ru-RU" sz="1800" dirty="0" err="1"/>
              <a:t>оголошених</a:t>
            </a:r>
            <a:r>
              <a:rPr lang="ru-RU" sz="1800" dirty="0"/>
              <a:t> </a:t>
            </a:r>
            <a:r>
              <a:rPr lang="ru-RU" sz="1800" dirty="0" err="1"/>
              <a:t>всередині</a:t>
            </a:r>
            <a:r>
              <a:rPr lang="ru-RU" sz="1800" dirty="0"/>
              <a:t> </a:t>
            </a:r>
            <a:r>
              <a:rPr lang="ru-RU" sz="1800" dirty="0" err="1"/>
              <a:t>класу</a:t>
            </a:r>
            <a:r>
              <a:rPr lang="ru-RU" sz="1800" dirty="0"/>
              <a:t>).</a:t>
            </a:r>
            <a:endParaRPr lang="uk-UA" sz="1800" dirty="0"/>
          </a:p>
        </p:txBody>
      </p:sp>
      <p:pic>
        <p:nvPicPr>
          <p:cNvPr id="5" name="Рисунок 4">
            <a:extLst>
              <a:ext uri="{FF2B5EF4-FFF2-40B4-BE49-F238E27FC236}">
                <a16:creationId xmlns:a16="http://schemas.microsoft.com/office/drawing/2014/main" id="{C586D104-28F4-4ED2-B787-D0F771A12B65}"/>
              </a:ext>
            </a:extLst>
          </p:cNvPr>
          <p:cNvPicPr>
            <a:picLocks noChangeAspect="1"/>
          </p:cNvPicPr>
          <p:nvPr/>
        </p:nvPicPr>
        <p:blipFill>
          <a:blip r:embed="rId2"/>
          <a:stretch>
            <a:fillRect/>
          </a:stretch>
        </p:blipFill>
        <p:spPr>
          <a:xfrm>
            <a:off x="2061598" y="169594"/>
            <a:ext cx="8068801" cy="4134427"/>
          </a:xfrm>
          <a:prstGeom prst="rect">
            <a:avLst/>
          </a:prstGeom>
        </p:spPr>
      </p:pic>
    </p:spTree>
    <p:extLst>
      <p:ext uri="{BB962C8B-B14F-4D97-AF65-F5344CB8AC3E}">
        <p14:creationId xmlns:p14="http://schemas.microsoft.com/office/powerpoint/2010/main" val="22192225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err="1"/>
              <a:t>Додання</a:t>
            </a:r>
            <a:r>
              <a:rPr lang="ru-RU" sz="3600" b="1" dirty="0"/>
              <a:t> нового </a:t>
            </a:r>
            <a:r>
              <a:rPr lang="ru-RU" sz="3600" b="1" dirty="0" err="1"/>
              <a:t>функціоналу</a:t>
            </a:r>
            <a:r>
              <a:rPr lang="ru-RU" sz="3600" b="1" dirty="0"/>
              <a:t> в </a:t>
            </a:r>
            <a:r>
              <a:rPr lang="ru-RU" sz="3600" b="1" dirty="0" err="1"/>
              <a:t>дочірній</a:t>
            </a:r>
            <a:r>
              <a:rPr lang="ru-RU" sz="3600" b="1" dirty="0"/>
              <a:t> </a:t>
            </a:r>
            <a:r>
              <a:rPr lang="ru-RU" sz="3600" b="1" dirty="0" err="1"/>
              <a:t>клас</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Однією з найбільших переваг використання дочірніх класів є можливість повторного використання вже написаного коду. Ми можемо наслідувати функціонал батьківського класу, а потім додати свій функціонал/змінити існуючий функціонал/приховати непотрібні частини батьківського функціоналу.</a:t>
            </a:r>
          </a:p>
        </p:txBody>
      </p:sp>
      <p:pic>
        <p:nvPicPr>
          <p:cNvPr id="5" name="Рисунок 4">
            <a:extLst>
              <a:ext uri="{FF2B5EF4-FFF2-40B4-BE49-F238E27FC236}">
                <a16:creationId xmlns:a16="http://schemas.microsoft.com/office/drawing/2014/main" id="{44C17483-7EB5-4216-A512-22E1A4B016E5}"/>
              </a:ext>
            </a:extLst>
          </p:cNvPr>
          <p:cNvPicPr>
            <a:picLocks noChangeAspect="1"/>
          </p:cNvPicPr>
          <p:nvPr/>
        </p:nvPicPr>
        <p:blipFill>
          <a:blip r:embed="rId2"/>
          <a:stretch>
            <a:fillRect/>
          </a:stretch>
        </p:blipFill>
        <p:spPr>
          <a:xfrm>
            <a:off x="3820778" y="2221061"/>
            <a:ext cx="4550441" cy="3273567"/>
          </a:xfrm>
          <a:prstGeom prst="rect">
            <a:avLst/>
          </a:prstGeom>
        </p:spPr>
      </p:pic>
    </p:spTree>
    <p:extLst>
      <p:ext uri="{BB962C8B-B14F-4D97-AF65-F5344CB8AC3E}">
        <p14:creationId xmlns:p14="http://schemas.microsoft.com/office/powerpoint/2010/main" val="364368844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err="1"/>
              <a:t>Додання</a:t>
            </a:r>
            <a:r>
              <a:rPr lang="ru-RU" sz="3600" b="1" dirty="0"/>
              <a:t> нового </a:t>
            </a:r>
            <a:r>
              <a:rPr lang="ru-RU" sz="3600" b="1" dirty="0" err="1"/>
              <a:t>функціоналу</a:t>
            </a:r>
            <a:r>
              <a:rPr lang="ru-RU" sz="3600" b="1" dirty="0"/>
              <a:t> в </a:t>
            </a:r>
            <a:r>
              <a:rPr lang="ru-RU" sz="3600" b="1" dirty="0" err="1"/>
              <a:t>дочірній</a:t>
            </a:r>
            <a:r>
              <a:rPr lang="ru-RU" sz="3600" b="1" dirty="0"/>
              <a:t> </a:t>
            </a:r>
            <a:r>
              <a:rPr lang="ru-RU" sz="3600" b="1" dirty="0" err="1"/>
              <a:t>клас</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Тепер створимо дочірній клас, який наслідуватиме клас </a:t>
            </a:r>
            <a:r>
              <a:rPr lang="en-US" sz="1800" dirty="0">
                <a:solidFill>
                  <a:schemeClr val="accent5">
                    <a:lumMod val="75000"/>
                  </a:schemeClr>
                </a:solidFill>
                <a:latin typeface="Consolas" panose="020B0609020204030204" pitchFamily="49" charset="0"/>
              </a:rPr>
              <a:t>Parent</a:t>
            </a:r>
            <a:r>
              <a:rPr lang="en-US" sz="1800" dirty="0"/>
              <a:t>. </a:t>
            </a:r>
            <a:r>
              <a:rPr lang="uk-UA" sz="1800" dirty="0"/>
              <a:t>Оскільки ми хочемо мати можливість встановити значення </a:t>
            </a:r>
            <a:r>
              <a:rPr lang="en-US" sz="1800" dirty="0" err="1">
                <a:solidFill>
                  <a:schemeClr val="accent5">
                    <a:lumMod val="75000"/>
                  </a:schemeClr>
                </a:solidFill>
                <a:latin typeface="Consolas" panose="020B0609020204030204" pitchFamily="49" charset="0"/>
              </a:rPr>
              <a:t>m_value</a:t>
            </a:r>
            <a:r>
              <a:rPr lang="en-US" sz="1800" dirty="0"/>
              <a:t> </a:t>
            </a:r>
            <a:r>
              <a:rPr lang="uk-UA" sz="1800" dirty="0"/>
              <a:t>при ініціалізації об’єктів дочірнього класу, то зробимо так, щоб конструктор класу </a:t>
            </a:r>
            <a:r>
              <a:rPr lang="en-US" sz="1800" dirty="0">
                <a:solidFill>
                  <a:schemeClr val="accent5">
                    <a:lumMod val="75000"/>
                  </a:schemeClr>
                </a:solidFill>
                <a:latin typeface="Consolas" panose="020B0609020204030204" pitchFamily="49" charset="0"/>
              </a:rPr>
              <a:t>Child</a:t>
            </a:r>
            <a:r>
              <a:rPr lang="en-US" sz="1800" dirty="0"/>
              <a:t> </a:t>
            </a:r>
            <a:r>
              <a:rPr lang="uk-UA" sz="1800" dirty="0"/>
              <a:t>викликав конкретний конструктор класу </a:t>
            </a:r>
            <a:r>
              <a:rPr lang="en-US" sz="1800" dirty="0">
                <a:solidFill>
                  <a:schemeClr val="accent5">
                    <a:lumMod val="75000"/>
                  </a:schemeClr>
                </a:solidFill>
                <a:latin typeface="Consolas" panose="020B0609020204030204" pitchFamily="49" charset="0"/>
              </a:rPr>
              <a:t>Parent</a:t>
            </a:r>
            <a:r>
              <a:rPr lang="en-US" sz="1800" dirty="0"/>
              <a:t> </a:t>
            </a:r>
            <a:r>
              <a:rPr lang="uk-UA" sz="1800" dirty="0"/>
              <a:t>в списку ініціалізації:</a:t>
            </a:r>
          </a:p>
        </p:txBody>
      </p:sp>
      <p:pic>
        <p:nvPicPr>
          <p:cNvPr id="5" name="Рисунок 4">
            <a:extLst>
              <a:ext uri="{FF2B5EF4-FFF2-40B4-BE49-F238E27FC236}">
                <a16:creationId xmlns:a16="http://schemas.microsoft.com/office/drawing/2014/main" id="{AD05FE85-EE7B-4524-BBC3-CE8A9C5CBCAC}"/>
              </a:ext>
            </a:extLst>
          </p:cNvPr>
          <p:cNvPicPr>
            <a:picLocks noChangeAspect="1"/>
          </p:cNvPicPr>
          <p:nvPr/>
        </p:nvPicPr>
        <p:blipFill>
          <a:blip r:embed="rId2"/>
          <a:stretch>
            <a:fillRect/>
          </a:stretch>
        </p:blipFill>
        <p:spPr>
          <a:xfrm>
            <a:off x="3984196" y="2225607"/>
            <a:ext cx="4223606" cy="2954063"/>
          </a:xfrm>
          <a:prstGeom prst="rect">
            <a:avLst/>
          </a:prstGeom>
        </p:spPr>
      </p:pic>
    </p:spTree>
    <p:extLst>
      <p:ext uri="{BB962C8B-B14F-4D97-AF65-F5344CB8AC3E}">
        <p14:creationId xmlns:p14="http://schemas.microsoft.com/office/powerpoint/2010/main" val="418283319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err="1"/>
              <a:t>Додання</a:t>
            </a:r>
            <a:r>
              <a:rPr lang="ru-RU" sz="3600" b="1" dirty="0"/>
              <a:t> нового </a:t>
            </a:r>
            <a:r>
              <a:rPr lang="ru-RU" sz="3600" b="1" dirty="0" err="1"/>
              <a:t>функціоналу</a:t>
            </a:r>
            <a:r>
              <a:rPr lang="ru-RU" sz="3600" b="1" dirty="0"/>
              <a:t> в </a:t>
            </a:r>
            <a:r>
              <a:rPr lang="ru-RU" sz="3600" b="1" dirty="0" err="1"/>
              <a:t>дочірній</a:t>
            </a:r>
            <a:r>
              <a:rPr lang="ru-RU" sz="3600" b="1" dirty="0"/>
              <a:t> </a:t>
            </a:r>
            <a:r>
              <a:rPr lang="ru-RU" sz="3600" b="1" dirty="0" err="1"/>
              <a:t>клас</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У </a:t>
            </a:r>
            <a:r>
              <a:rPr lang="ru-RU" sz="1800" dirty="0" err="1"/>
              <a:t>прикладі</a:t>
            </a:r>
            <a:r>
              <a:rPr lang="ru-RU" sz="1800" dirty="0"/>
              <a:t>, </a:t>
            </a:r>
            <a:r>
              <a:rPr lang="ru-RU" sz="1800" dirty="0" err="1"/>
              <a:t>наведеному</a:t>
            </a:r>
            <a:r>
              <a:rPr lang="ru-RU" sz="1800" dirty="0"/>
              <a:t> </a:t>
            </a:r>
            <a:r>
              <a:rPr lang="ru-RU" sz="1800" dirty="0" err="1"/>
              <a:t>вище</a:t>
            </a:r>
            <a:r>
              <a:rPr lang="ru-RU" sz="1800" dirty="0"/>
              <a:t>, </a:t>
            </a:r>
            <a:r>
              <a:rPr lang="ru-RU" sz="1800" dirty="0" err="1"/>
              <a:t>оскільки</a:t>
            </a:r>
            <a:r>
              <a:rPr lang="ru-RU" sz="1800" dirty="0"/>
              <a:t> ми </a:t>
            </a:r>
            <a:r>
              <a:rPr lang="ru-RU" sz="1800" dirty="0" err="1"/>
              <a:t>маємо</a:t>
            </a:r>
            <a:r>
              <a:rPr lang="ru-RU" sz="1800" dirty="0"/>
              <a:t> доступ до </a:t>
            </a:r>
            <a:r>
              <a:rPr lang="ru-RU" sz="1800" dirty="0" err="1"/>
              <a:t>вихідного</a:t>
            </a:r>
            <a:r>
              <a:rPr lang="ru-RU" sz="1800" dirty="0"/>
              <a:t> коду </a:t>
            </a:r>
            <a:r>
              <a:rPr lang="ru-RU" sz="1800" dirty="0" err="1"/>
              <a:t>класу</a:t>
            </a:r>
            <a:r>
              <a:rPr lang="ru-RU" sz="1800" dirty="0"/>
              <a:t> </a:t>
            </a:r>
            <a:r>
              <a:rPr lang="ru-RU" sz="1800" dirty="0" err="1">
                <a:solidFill>
                  <a:schemeClr val="accent5">
                    <a:lumMod val="75000"/>
                  </a:schemeClr>
                </a:solidFill>
                <a:latin typeface="Consolas" panose="020B0609020204030204" pitchFamily="49" charset="0"/>
              </a:rPr>
              <a:t>Parent</a:t>
            </a:r>
            <a:r>
              <a:rPr lang="ru-RU" sz="1800" dirty="0"/>
              <a:t>, то ми </a:t>
            </a:r>
            <a:r>
              <a:rPr lang="ru-RU" sz="1800" dirty="0" err="1"/>
              <a:t>можемо</a:t>
            </a:r>
            <a:r>
              <a:rPr lang="ru-RU" sz="1800" dirty="0"/>
              <a:t> </a:t>
            </a:r>
            <a:r>
              <a:rPr lang="ru-RU" sz="1800" dirty="0" err="1"/>
              <a:t>додати</a:t>
            </a:r>
            <a:r>
              <a:rPr lang="ru-RU" sz="1800" dirty="0"/>
              <a:t> </a:t>
            </a:r>
            <a:r>
              <a:rPr lang="ru-RU" sz="1800" dirty="0" err="1"/>
              <a:t>новий</a:t>
            </a:r>
            <a:r>
              <a:rPr lang="ru-RU" sz="1800" dirty="0"/>
              <a:t> </a:t>
            </a:r>
            <a:r>
              <a:rPr lang="ru-RU" sz="1800" dirty="0" err="1"/>
              <a:t>функціонал</a:t>
            </a:r>
            <a:r>
              <a:rPr lang="ru-RU" sz="1800" dirty="0"/>
              <a:t> </a:t>
            </a:r>
            <a:r>
              <a:rPr lang="ru-RU" sz="1800" dirty="0" err="1"/>
              <a:t>безпосередньо</a:t>
            </a:r>
            <a:r>
              <a:rPr lang="ru-RU" sz="1800" dirty="0"/>
              <a:t> в </a:t>
            </a:r>
            <a:r>
              <a:rPr lang="ru-RU" sz="1800" dirty="0" err="1"/>
              <a:t>клас</a:t>
            </a:r>
            <a:r>
              <a:rPr lang="ru-RU" sz="1800" dirty="0"/>
              <a:t> </a:t>
            </a:r>
            <a:r>
              <a:rPr lang="ru-RU" sz="1800" dirty="0" err="1">
                <a:solidFill>
                  <a:schemeClr val="accent5">
                    <a:lumMod val="75000"/>
                  </a:schemeClr>
                </a:solidFill>
                <a:latin typeface="Consolas" panose="020B0609020204030204" pitchFamily="49" charset="0"/>
              </a:rPr>
              <a:t>Parent</a:t>
            </a:r>
            <a:r>
              <a:rPr lang="ru-RU" sz="1800" dirty="0"/>
              <a:t>, </a:t>
            </a:r>
            <a:r>
              <a:rPr lang="ru-RU" sz="1800" dirty="0" err="1"/>
              <a:t>якщо</a:t>
            </a:r>
            <a:r>
              <a:rPr lang="ru-RU" sz="1800" dirty="0"/>
              <a:t> </a:t>
            </a:r>
            <a:r>
              <a:rPr lang="ru-RU" sz="1800" dirty="0" err="1"/>
              <a:t>захочемо</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a:t>Є </a:t>
            </a:r>
            <a:r>
              <a:rPr lang="ru-RU" sz="1800" dirty="0" err="1"/>
              <a:t>випадки</a:t>
            </a:r>
            <a:r>
              <a:rPr lang="ru-RU" sz="1800" dirty="0"/>
              <a:t>, коли ми </a:t>
            </a:r>
            <a:r>
              <a:rPr lang="ru-RU" sz="1800" dirty="0" err="1"/>
              <a:t>маємо</a:t>
            </a:r>
            <a:r>
              <a:rPr lang="ru-RU" sz="1800" dirty="0"/>
              <a:t> доступ до </a:t>
            </a:r>
            <a:r>
              <a:rPr lang="ru-RU" sz="1800" dirty="0" err="1"/>
              <a:t>батьківського</a:t>
            </a:r>
            <a:r>
              <a:rPr lang="ru-RU" sz="1800" dirty="0"/>
              <a:t> </a:t>
            </a:r>
            <a:r>
              <a:rPr lang="ru-RU" sz="1800" dirty="0" err="1"/>
              <a:t>класу</a:t>
            </a:r>
            <a:r>
              <a:rPr lang="ru-RU" sz="1800" dirty="0"/>
              <a:t>, але не </a:t>
            </a:r>
            <a:r>
              <a:rPr lang="ru-RU" sz="1800" dirty="0" err="1"/>
              <a:t>хочемо</a:t>
            </a:r>
            <a:r>
              <a:rPr lang="ru-RU" sz="1800" dirty="0"/>
              <a:t> </a:t>
            </a:r>
            <a:r>
              <a:rPr lang="ru-RU" sz="1800" dirty="0" err="1"/>
              <a:t>його</a:t>
            </a:r>
            <a:r>
              <a:rPr lang="ru-RU" sz="1800" dirty="0"/>
              <a:t> </a:t>
            </a:r>
            <a:r>
              <a:rPr lang="ru-RU" sz="1800" dirty="0" err="1"/>
              <a:t>змінювати</a:t>
            </a:r>
            <a:r>
              <a:rPr lang="ru-RU" sz="1800" dirty="0"/>
              <a:t>. </a:t>
            </a:r>
            <a:r>
              <a:rPr lang="ru-RU" sz="1800" dirty="0" err="1"/>
              <a:t>Наприклад</a:t>
            </a:r>
            <a:r>
              <a:rPr lang="ru-RU" sz="1800" dirty="0"/>
              <a:t>, ми </a:t>
            </a:r>
            <a:r>
              <a:rPr lang="ru-RU" sz="1800" dirty="0" err="1"/>
              <a:t>тільки</a:t>
            </a:r>
            <a:r>
              <a:rPr lang="ru-RU" sz="1800" dirty="0"/>
              <a:t> </a:t>
            </a:r>
            <a:r>
              <a:rPr lang="ru-RU" sz="1800" dirty="0" err="1"/>
              <a:t>що</a:t>
            </a:r>
            <a:r>
              <a:rPr lang="ru-RU" sz="1800" dirty="0"/>
              <a:t> купили </a:t>
            </a:r>
            <a:r>
              <a:rPr lang="ru-RU" sz="1800" dirty="0" err="1"/>
              <a:t>бібліотеку</a:t>
            </a:r>
            <a:r>
              <a:rPr lang="ru-RU" sz="1800" dirty="0"/>
              <a:t> коду у </a:t>
            </a:r>
            <a:r>
              <a:rPr lang="ru-RU" sz="1800" dirty="0" err="1"/>
              <a:t>стороннього</a:t>
            </a:r>
            <a:r>
              <a:rPr lang="ru-RU" sz="1800" dirty="0"/>
              <a:t> </a:t>
            </a:r>
            <a:r>
              <a:rPr lang="ru-RU" sz="1800" dirty="0" err="1"/>
              <a:t>постачальника</a:t>
            </a:r>
            <a:r>
              <a:rPr lang="ru-RU" sz="1800" dirty="0"/>
              <a:t>, але нам </a:t>
            </a:r>
            <a:r>
              <a:rPr lang="ru-RU" sz="1800" dirty="0" err="1"/>
              <a:t>потрібен</a:t>
            </a:r>
            <a:r>
              <a:rPr lang="ru-RU" sz="1800" dirty="0"/>
              <a:t> </a:t>
            </a:r>
            <a:r>
              <a:rPr lang="ru-RU" sz="1800" dirty="0" err="1"/>
              <a:t>додатковий</a:t>
            </a:r>
            <a:r>
              <a:rPr lang="ru-RU" sz="1800" dirty="0"/>
              <a:t> </a:t>
            </a:r>
            <a:r>
              <a:rPr lang="ru-RU" sz="1800" dirty="0" err="1"/>
              <a:t>функціонал</a:t>
            </a:r>
            <a:r>
              <a:rPr lang="ru-RU" sz="1800" dirty="0"/>
              <a:t>. </a:t>
            </a:r>
            <a:r>
              <a:rPr lang="ru-RU" sz="1800" b="1" dirty="0">
                <a:highlight>
                  <a:srgbClr val="FFFF00"/>
                </a:highlight>
              </a:rPr>
              <a:t>Ми </a:t>
            </a:r>
            <a:r>
              <a:rPr lang="ru-RU" sz="1800" b="1" dirty="0" err="1">
                <a:highlight>
                  <a:srgbClr val="FFFF00"/>
                </a:highlight>
              </a:rPr>
              <a:t>можемо</a:t>
            </a:r>
            <a:r>
              <a:rPr lang="ru-RU" sz="1800" b="1" dirty="0">
                <a:highlight>
                  <a:srgbClr val="FFFF00"/>
                </a:highlight>
              </a:rPr>
              <a:t> </a:t>
            </a:r>
            <a:r>
              <a:rPr lang="ru-RU" sz="1800" b="1" dirty="0" err="1">
                <a:highlight>
                  <a:srgbClr val="FFFF00"/>
                </a:highlight>
              </a:rPr>
              <a:t>додати</a:t>
            </a:r>
            <a:r>
              <a:rPr lang="ru-RU" sz="1800" b="1" dirty="0">
                <a:highlight>
                  <a:srgbClr val="FFFF00"/>
                </a:highlight>
              </a:rPr>
              <a:t> </a:t>
            </a:r>
            <a:r>
              <a:rPr lang="ru-RU" sz="1800" b="1" dirty="0" err="1">
                <a:highlight>
                  <a:srgbClr val="FFFF00"/>
                </a:highlight>
              </a:rPr>
              <a:t>його</a:t>
            </a:r>
            <a:r>
              <a:rPr lang="ru-RU" sz="1800" b="1" dirty="0">
                <a:highlight>
                  <a:srgbClr val="FFFF00"/>
                </a:highlight>
              </a:rPr>
              <a:t> в </a:t>
            </a:r>
            <a:r>
              <a:rPr lang="ru-RU" sz="1800" b="1" dirty="0" err="1">
                <a:highlight>
                  <a:srgbClr val="FFFF00"/>
                </a:highlight>
              </a:rPr>
              <a:t>вихідний</a:t>
            </a:r>
            <a:r>
              <a:rPr lang="ru-RU" sz="1800" b="1" dirty="0">
                <a:highlight>
                  <a:srgbClr val="FFFF00"/>
                </a:highlight>
              </a:rPr>
              <a:t> код </a:t>
            </a:r>
            <a:r>
              <a:rPr lang="ru-RU" sz="1800" b="1" dirty="0" err="1">
                <a:highlight>
                  <a:srgbClr val="FFFF00"/>
                </a:highlight>
              </a:rPr>
              <a:t>бібліотеки</a:t>
            </a:r>
            <a:r>
              <a:rPr lang="ru-RU" sz="1800" b="1" dirty="0">
                <a:highlight>
                  <a:srgbClr val="FFFF00"/>
                </a:highlight>
              </a:rPr>
              <a:t>, але </a:t>
            </a:r>
            <a:r>
              <a:rPr lang="ru-RU" sz="1800" b="1" dirty="0" err="1">
                <a:highlight>
                  <a:srgbClr val="FFFF00"/>
                </a:highlight>
              </a:rPr>
              <a:t>це</a:t>
            </a:r>
            <a:r>
              <a:rPr lang="ru-RU" sz="1800" b="1" dirty="0">
                <a:highlight>
                  <a:srgbClr val="FFFF00"/>
                </a:highlight>
              </a:rPr>
              <a:t> буде не </a:t>
            </a:r>
            <a:r>
              <a:rPr lang="ru-RU" sz="1800" b="1" dirty="0" err="1">
                <a:highlight>
                  <a:srgbClr val="FFFF00"/>
                </a:highlight>
              </a:rPr>
              <a:t>кращим</a:t>
            </a:r>
            <a:r>
              <a:rPr lang="ru-RU" sz="1800" b="1" dirty="0">
                <a:highlight>
                  <a:srgbClr val="FFFF00"/>
                </a:highlight>
              </a:rPr>
              <a:t> </a:t>
            </a:r>
            <a:r>
              <a:rPr lang="ru-RU" sz="1800" b="1" dirty="0" err="1">
                <a:highlight>
                  <a:srgbClr val="FFFF00"/>
                </a:highlight>
              </a:rPr>
              <a:t>рішенням</a:t>
            </a:r>
            <a:r>
              <a:rPr lang="ru-RU" sz="1800" b="1" dirty="0">
                <a:highlight>
                  <a:srgbClr val="FFFF00"/>
                </a:highlight>
              </a:rPr>
              <a:t>. </a:t>
            </a:r>
            <a:r>
              <a:rPr lang="ru-RU" sz="1800" b="1" dirty="0" err="1">
                <a:highlight>
                  <a:srgbClr val="FFFF00"/>
                </a:highlight>
              </a:rPr>
              <a:t>Що</a:t>
            </a:r>
            <a:r>
              <a:rPr lang="ru-RU" sz="1800" b="1" dirty="0">
                <a:highlight>
                  <a:srgbClr val="FFFF00"/>
                </a:highlight>
              </a:rPr>
              <a:t>, </a:t>
            </a:r>
            <a:r>
              <a:rPr lang="ru-RU" sz="1800" b="1" dirty="0" err="1">
                <a:highlight>
                  <a:srgbClr val="FFFF00"/>
                </a:highlight>
              </a:rPr>
              <a:t>якщо</a:t>
            </a:r>
            <a:r>
              <a:rPr lang="ru-RU" sz="1800" b="1" dirty="0">
                <a:highlight>
                  <a:srgbClr val="FFFF00"/>
                </a:highlight>
              </a:rPr>
              <a:t> </a:t>
            </a:r>
            <a:r>
              <a:rPr lang="ru-RU" sz="1800" b="1" dirty="0" err="1">
                <a:highlight>
                  <a:srgbClr val="FFFF00"/>
                </a:highlight>
              </a:rPr>
              <a:t>прийде</a:t>
            </a:r>
            <a:r>
              <a:rPr lang="ru-RU" sz="1800" b="1" dirty="0">
                <a:highlight>
                  <a:srgbClr val="FFFF00"/>
                </a:highlight>
              </a:rPr>
              <a:t> </a:t>
            </a:r>
            <a:r>
              <a:rPr lang="ru-RU" sz="1800" b="1" dirty="0" err="1">
                <a:highlight>
                  <a:srgbClr val="FFFF00"/>
                </a:highlight>
              </a:rPr>
              <a:t>оновлення</a:t>
            </a:r>
            <a:r>
              <a:rPr lang="ru-RU" sz="1800" b="1" dirty="0">
                <a:highlight>
                  <a:srgbClr val="FFFF00"/>
                </a:highlight>
              </a:rPr>
              <a:t>?</a:t>
            </a:r>
            <a:r>
              <a:rPr lang="ru-RU" sz="1800" dirty="0"/>
              <a:t> </a:t>
            </a:r>
            <a:r>
              <a:rPr lang="ru-RU" sz="1800" dirty="0" err="1"/>
              <a:t>Після</a:t>
            </a:r>
            <a:r>
              <a:rPr lang="ru-RU" sz="1800" dirty="0"/>
              <a:t> </a:t>
            </a:r>
            <a:r>
              <a:rPr lang="ru-RU" sz="1800" dirty="0" err="1"/>
              <a:t>оновлення</a:t>
            </a:r>
            <a:r>
              <a:rPr lang="ru-RU" sz="1800" dirty="0"/>
              <a:t> нам заново </a:t>
            </a:r>
            <a:r>
              <a:rPr lang="ru-RU" sz="1800" dirty="0" err="1"/>
              <a:t>доведеться</a:t>
            </a:r>
            <a:r>
              <a:rPr lang="ru-RU" sz="1800" dirty="0"/>
              <a:t> </a:t>
            </a:r>
            <a:r>
              <a:rPr lang="ru-RU" sz="1800" dirty="0" err="1"/>
              <a:t>вручну</a:t>
            </a:r>
            <a:r>
              <a:rPr lang="ru-RU" sz="1800" dirty="0"/>
              <a:t> перенести весь код, </a:t>
            </a:r>
            <a:r>
              <a:rPr lang="ru-RU" sz="1800" dirty="0" err="1"/>
              <a:t>що</a:t>
            </a:r>
            <a:r>
              <a:rPr lang="ru-RU" sz="1800" dirty="0"/>
              <a:t> займе час і, </a:t>
            </a:r>
            <a:r>
              <a:rPr lang="ru-RU" sz="1800" dirty="0" err="1"/>
              <a:t>крім</a:t>
            </a:r>
            <a:r>
              <a:rPr lang="ru-RU" sz="1800" dirty="0"/>
              <a:t> того, </a:t>
            </a:r>
            <a:r>
              <a:rPr lang="ru-RU" sz="1800" dirty="0" err="1"/>
              <a:t>після</a:t>
            </a:r>
            <a:r>
              <a:rPr lang="ru-RU" sz="1800" dirty="0"/>
              <a:t> </a:t>
            </a:r>
            <a:r>
              <a:rPr lang="ru-RU" sz="1800" dirty="0" err="1"/>
              <a:t>оновлення</a:t>
            </a:r>
            <a:r>
              <a:rPr lang="ru-RU" sz="1800" dirty="0"/>
              <a:t> </a:t>
            </a:r>
            <a:r>
              <a:rPr lang="ru-RU" sz="1800" dirty="0" err="1"/>
              <a:t>залишається</a:t>
            </a:r>
            <a:r>
              <a:rPr lang="ru-RU" sz="1800" dirty="0"/>
              <a:t> </a:t>
            </a:r>
            <a:r>
              <a:rPr lang="ru-RU" sz="1800" dirty="0" err="1"/>
              <a:t>ризик</a:t>
            </a:r>
            <a:r>
              <a:rPr lang="ru-RU" sz="1800" dirty="0"/>
              <a:t>, </a:t>
            </a:r>
            <a:r>
              <a:rPr lang="ru-RU" sz="1800" dirty="0" err="1"/>
              <a:t>що</a:t>
            </a:r>
            <a:r>
              <a:rPr lang="ru-RU" sz="1800" dirty="0"/>
              <a:t> наш </a:t>
            </a:r>
            <a:r>
              <a:rPr lang="ru-RU" sz="1800" dirty="0" err="1"/>
              <a:t>старий</a:t>
            </a:r>
            <a:r>
              <a:rPr lang="ru-RU" sz="1800" dirty="0"/>
              <a:t> код </a:t>
            </a:r>
            <a:r>
              <a:rPr lang="ru-RU" sz="1800" dirty="0" err="1"/>
              <a:t>вже</a:t>
            </a:r>
            <a:r>
              <a:rPr lang="ru-RU" sz="1800" dirty="0"/>
              <a:t> не </a:t>
            </a:r>
            <a:r>
              <a:rPr lang="ru-RU" sz="1800" dirty="0" err="1"/>
              <a:t>працюватиме</a:t>
            </a:r>
            <a:r>
              <a:rPr lang="ru-RU" sz="1800" dirty="0"/>
              <a:t> так, як </a:t>
            </a:r>
            <a:r>
              <a:rPr lang="ru-RU" sz="1800" dirty="0" err="1"/>
              <a:t>потрібно</a:t>
            </a:r>
            <a:r>
              <a:rPr lang="ru-RU" sz="1800" dirty="0"/>
              <a:t> з кодом </a:t>
            </a:r>
            <a:r>
              <a:rPr lang="ru-RU" sz="1800" dirty="0" err="1"/>
              <a:t>бібліотеки</a:t>
            </a:r>
            <a:r>
              <a:rPr lang="ru-RU" sz="1800" dirty="0"/>
              <a:t>.</a:t>
            </a:r>
            <a:endParaRPr lang="uk-UA" sz="1800" dirty="0"/>
          </a:p>
        </p:txBody>
      </p:sp>
    </p:spTree>
    <p:extLst>
      <p:ext uri="{BB962C8B-B14F-4D97-AF65-F5344CB8AC3E}">
        <p14:creationId xmlns:p14="http://schemas.microsoft.com/office/powerpoint/2010/main" val="258104119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err="1"/>
              <a:t>Додання</a:t>
            </a:r>
            <a:r>
              <a:rPr lang="ru-RU" sz="3600" b="1" dirty="0"/>
              <a:t> нового </a:t>
            </a:r>
            <a:r>
              <a:rPr lang="ru-RU" sz="3600" b="1" dirty="0" err="1"/>
              <a:t>функціоналу</a:t>
            </a:r>
            <a:r>
              <a:rPr lang="ru-RU" sz="3600" b="1" dirty="0"/>
              <a:t> в </a:t>
            </a:r>
            <a:r>
              <a:rPr lang="ru-RU" sz="3600" b="1" dirty="0" err="1"/>
              <a:t>дочірній</a:t>
            </a:r>
            <a:r>
              <a:rPr lang="ru-RU" sz="3600" b="1" dirty="0"/>
              <a:t> </a:t>
            </a:r>
            <a:r>
              <a:rPr lang="ru-RU" sz="3600" b="1" dirty="0" err="1"/>
              <a:t>клас</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Також є випадки, коли змінити батьківський клас неможливо. Наприклад, ми не можемо змінити код, який є частиною Стандартної бібліотеки </a:t>
            </a:r>
            <a:r>
              <a:rPr lang="en-US" sz="1800" dirty="0"/>
              <a:t>C++. </a:t>
            </a:r>
            <a:r>
              <a:rPr lang="uk-UA" sz="1800" dirty="0"/>
              <a:t>Але ми можемо успадкувати класи з цієї бібліотеки, а потім додати потрібний нам функціонал в наші дочірні класи. Те ж саме стосується сторонніх бібліотек, де нам надані заголовки, але код поставляється попередньо скомпільований.</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У будь-якому випадку кращим рішенням є написання власного батьківського класу і додання потрібного нам функціоналу в наші дочірні класи.</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Один нюанс з класом </a:t>
            </a:r>
            <a:r>
              <a:rPr lang="en-US" sz="1800" dirty="0">
                <a:solidFill>
                  <a:schemeClr val="accent5">
                    <a:lumMod val="75000"/>
                  </a:schemeClr>
                </a:solidFill>
                <a:latin typeface="Consolas" panose="020B0609020204030204" pitchFamily="49" charset="0"/>
              </a:rPr>
              <a:t>Parent</a:t>
            </a:r>
            <a:r>
              <a:rPr lang="en-US" sz="1800" dirty="0"/>
              <a:t> </a:t>
            </a:r>
            <a:r>
              <a:rPr lang="uk-UA" sz="1800" dirty="0"/>
              <a:t>полягає в доступі інших об’єктів до </a:t>
            </a:r>
            <a:r>
              <a:rPr lang="en-US" sz="1800" dirty="0" err="1">
                <a:solidFill>
                  <a:schemeClr val="accent5">
                    <a:lumMod val="75000"/>
                  </a:schemeClr>
                </a:solidFill>
                <a:latin typeface="Consolas" panose="020B0609020204030204" pitchFamily="49" charset="0"/>
              </a:rPr>
              <a:t>m_value</a:t>
            </a:r>
            <a:r>
              <a:rPr lang="en-US" sz="1800" dirty="0"/>
              <a:t>. </a:t>
            </a:r>
            <a:r>
              <a:rPr lang="uk-UA" sz="1800" dirty="0"/>
              <a:t>Ми можемо це виправити, додавши функцію доступу в клас </a:t>
            </a:r>
            <a:r>
              <a:rPr lang="en-US" sz="1800" dirty="0">
                <a:solidFill>
                  <a:schemeClr val="accent5">
                    <a:lumMod val="75000"/>
                  </a:schemeClr>
                </a:solidFill>
                <a:latin typeface="Consolas" panose="020B0609020204030204" pitchFamily="49" charset="0"/>
              </a:rPr>
              <a:t>Parent</a:t>
            </a:r>
            <a:r>
              <a:rPr lang="en-US" sz="1800" dirty="0"/>
              <a:t>, </a:t>
            </a:r>
            <a:r>
              <a:rPr lang="uk-UA" sz="1800" dirty="0"/>
              <a:t>але, заради прикладу, </a:t>
            </a:r>
            <a:r>
              <a:rPr lang="uk-UA" sz="1800" dirty="0" err="1"/>
              <a:t>додамо</a:t>
            </a:r>
            <a:r>
              <a:rPr lang="uk-UA" sz="1800" dirty="0"/>
              <a:t> </a:t>
            </a:r>
            <a:r>
              <a:rPr lang="uk-UA" sz="1800" dirty="0" err="1"/>
              <a:t>геттер</a:t>
            </a:r>
            <a:r>
              <a:rPr lang="uk-UA" sz="1800" dirty="0"/>
              <a:t> в клас </a:t>
            </a:r>
            <a:r>
              <a:rPr lang="en-US" sz="1800" dirty="0">
                <a:solidFill>
                  <a:schemeClr val="accent5">
                    <a:lumMod val="75000"/>
                  </a:schemeClr>
                </a:solidFill>
                <a:latin typeface="Consolas" panose="020B0609020204030204" pitchFamily="49" charset="0"/>
              </a:rPr>
              <a:t>Child</a:t>
            </a:r>
            <a:r>
              <a:rPr lang="en-US" sz="1800" dirty="0"/>
              <a:t>. </a:t>
            </a:r>
            <a:r>
              <a:rPr lang="uk-UA" sz="1800" dirty="0"/>
              <a:t>Оскільки </a:t>
            </a:r>
            <a:r>
              <a:rPr lang="en-US" sz="1800" dirty="0" err="1">
                <a:solidFill>
                  <a:schemeClr val="accent5">
                    <a:lumMod val="75000"/>
                  </a:schemeClr>
                </a:solidFill>
                <a:latin typeface="Consolas" panose="020B0609020204030204" pitchFamily="49" charset="0"/>
              </a:rPr>
              <a:t>m_value</a:t>
            </a:r>
            <a:r>
              <a:rPr lang="en-US" sz="1800" dirty="0"/>
              <a:t> </a:t>
            </a:r>
            <a:r>
              <a:rPr lang="uk-UA" sz="1800" dirty="0"/>
              <a:t>оголошений як </a:t>
            </a:r>
            <a:r>
              <a:rPr lang="en-US" sz="1800" dirty="0">
                <a:solidFill>
                  <a:schemeClr val="accent5">
                    <a:lumMod val="75000"/>
                  </a:schemeClr>
                </a:solidFill>
                <a:latin typeface="Consolas" panose="020B0609020204030204" pitchFamily="49" charset="0"/>
              </a:rPr>
              <a:t>protected</a:t>
            </a:r>
            <a:r>
              <a:rPr lang="en-US" sz="1800" dirty="0"/>
              <a:t> </a:t>
            </a:r>
            <a:r>
              <a:rPr lang="uk-UA" sz="1800" dirty="0"/>
              <a:t>в класі </a:t>
            </a:r>
            <a:r>
              <a:rPr lang="en-US" sz="1800" dirty="0">
                <a:solidFill>
                  <a:schemeClr val="accent5">
                    <a:lumMod val="75000"/>
                  </a:schemeClr>
                </a:solidFill>
                <a:latin typeface="Consolas" panose="020B0609020204030204" pitchFamily="49" charset="0"/>
              </a:rPr>
              <a:t>Parent</a:t>
            </a:r>
            <a:r>
              <a:rPr lang="en-US" sz="1800" dirty="0"/>
              <a:t>, </a:t>
            </a:r>
            <a:r>
              <a:rPr lang="uk-UA" sz="1800" dirty="0"/>
              <a:t>то </a:t>
            </a:r>
            <a:r>
              <a:rPr lang="en-US" sz="1800" dirty="0">
                <a:solidFill>
                  <a:schemeClr val="accent5">
                    <a:lumMod val="75000"/>
                  </a:schemeClr>
                </a:solidFill>
                <a:latin typeface="Consolas" panose="020B0609020204030204" pitchFamily="49" charset="0"/>
              </a:rPr>
              <a:t>Child</a:t>
            </a:r>
            <a:r>
              <a:rPr lang="en-US" sz="1800" dirty="0"/>
              <a:t> </a:t>
            </a:r>
            <a:r>
              <a:rPr lang="uk-UA" sz="1800" dirty="0"/>
              <a:t>має прямий доступ до нього.</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Додання нового функціоналу в дочірній клас виконується як зазвичай:</a:t>
            </a:r>
          </a:p>
        </p:txBody>
      </p:sp>
    </p:spTree>
    <p:extLst>
      <p:ext uri="{BB962C8B-B14F-4D97-AF65-F5344CB8AC3E}">
        <p14:creationId xmlns:p14="http://schemas.microsoft.com/office/powerpoint/2010/main" val="184626846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en-US" sz="3600" b="1" dirty="0"/>
              <a:t>_</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Тепер інші об’єкти ззовні зможуть викликати </a:t>
            </a:r>
            <a:r>
              <a:rPr lang="en-US" sz="1800" dirty="0" err="1">
                <a:solidFill>
                  <a:schemeClr val="accent5">
                    <a:lumMod val="75000"/>
                  </a:schemeClr>
                </a:solidFill>
                <a:latin typeface="Consolas" panose="020B0609020204030204" pitchFamily="49" charset="0"/>
              </a:rPr>
              <a:t>getValue</a:t>
            </a:r>
            <a:r>
              <a:rPr lang="en-US" sz="1800" dirty="0">
                <a:solidFill>
                  <a:schemeClr val="accent5">
                    <a:lumMod val="75000"/>
                  </a:schemeClr>
                </a:solidFill>
                <a:latin typeface="Consolas" panose="020B0609020204030204" pitchFamily="49" charset="0"/>
              </a:rPr>
              <a:t>()</a:t>
            </a:r>
            <a:r>
              <a:rPr lang="en-US" sz="1800" dirty="0"/>
              <a:t> </a:t>
            </a:r>
            <a:r>
              <a:rPr lang="uk-UA" sz="1800" dirty="0"/>
              <a:t>через об’єкт класу </a:t>
            </a:r>
            <a:r>
              <a:rPr lang="en-US" sz="1800" dirty="0">
                <a:solidFill>
                  <a:schemeClr val="accent5">
                    <a:lumMod val="75000"/>
                  </a:schemeClr>
                </a:solidFill>
                <a:latin typeface="Consolas" panose="020B0609020204030204" pitchFamily="49" charset="0"/>
              </a:rPr>
              <a:t>Child</a:t>
            </a:r>
            <a:r>
              <a:rPr lang="en-US" sz="1800" dirty="0"/>
              <a:t> </a:t>
            </a:r>
            <a:r>
              <a:rPr lang="uk-UA" sz="1800" dirty="0"/>
              <a:t>для доступу до </a:t>
            </a:r>
            <a:r>
              <a:rPr lang="en-US" sz="1800" dirty="0" err="1">
                <a:solidFill>
                  <a:schemeClr val="accent5">
                    <a:lumMod val="75000"/>
                  </a:schemeClr>
                </a:solidFill>
                <a:latin typeface="Consolas" panose="020B0609020204030204" pitchFamily="49" charset="0"/>
              </a:rPr>
              <a:t>m_value</a:t>
            </a:r>
            <a:r>
              <a:rPr lang="en-US" sz="1800" dirty="0"/>
              <a:t>:</a:t>
            </a:r>
            <a:endParaRPr lang="uk-UA" sz="1800" dirty="0"/>
          </a:p>
        </p:txBody>
      </p:sp>
      <p:pic>
        <p:nvPicPr>
          <p:cNvPr id="5" name="Рисунок 4">
            <a:extLst>
              <a:ext uri="{FF2B5EF4-FFF2-40B4-BE49-F238E27FC236}">
                <a16:creationId xmlns:a16="http://schemas.microsoft.com/office/drawing/2014/main" id="{D2F8E0DA-8886-4277-B5E9-27C1FB5C1171}"/>
              </a:ext>
            </a:extLst>
          </p:cNvPr>
          <p:cNvPicPr>
            <a:picLocks noChangeAspect="1"/>
          </p:cNvPicPr>
          <p:nvPr/>
        </p:nvPicPr>
        <p:blipFill>
          <a:blip r:embed="rId2"/>
          <a:stretch>
            <a:fillRect/>
          </a:stretch>
        </p:blipFill>
        <p:spPr>
          <a:xfrm>
            <a:off x="3852133" y="0"/>
            <a:ext cx="4487731" cy="3096258"/>
          </a:xfrm>
          <a:prstGeom prst="rect">
            <a:avLst/>
          </a:prstGeom>
        </p:spPr>
      </p:pic>
      <p:pic>
        <p:nvPicPr>
          <p:cNvPr id="7" name="Рисунок 6">
            <a:extLst>
              <a:ext uri="{FF2B5EF4-FFF2-40B4-BE49-F238E27FC236}">
                <a16:creationId xmlns:a16="http://schemas.microsoft.com/office/drawing/2014/main" id="{BBF96AA4-4A4D-4208-BE7B-1D1D80D2072B}"/>
              </a:ext>
            </a:extLst>
          </p:cNvPr>
          <p:cNvPicPr>
            <a:picLocks noChangeAspect="1"/>
          </p:cNvPicPr>
          <p:nvPr/>
        </p:nvPicPr>
        <p:blipFill>
          <a:blip r:embed="rId3"/>
          <a:stretch>
            <a:fillRect/>
          </a:stretch>
        </p:blipFill>
        <p:spPr>
          <a:xfrm>
            <a:off x="2895598" y="3857845"/>
            <a:ext cx="6400800" cy="2168984"/>
          </a:xfrm>
          <a:prstGeom prst="rect">
            <a:avLst/>
          </a:prstGeom>
        </p:spPr>
      </p:pic>
      <p:pic>
        <p:nvPicPr>
          <p:cNvPr id="9" name="Рисунок 8">
            <a:extLst>
              <a:ext uri="{FF2B5EF4-FFF2-40B4-BE49-F238E27FC236}">
                <a16:creationId xmlns:a16="http://schemas.microsoft.com/office/drawing/2014/main" id="{E34BF658-E684-4ED5-90FF-010307479EDD}"/>
              </a:ext>
            </a:extLst>
          </p:cNvPr>
          <p:cNvPicPr>
            <a:picLocks noChangeAspect="1"/>
          </p:cNvPicPr>
          <p:nvPr/>
        </p:nvPicPr>
        <p:blipFill>
          <a:blip r:embed="rId4"/>
          <a:stretch>
            <a:fillRect/>
          </a:stretch>
        </p:blipFill>
        <p:spPr>
          <a:xfrm>
            <a:off x="4919496" y="6258555"/>
            <a:ext cx="2353003" cy="371527"/>
          </a:xfrm>
          <a:prstGeom prst="rect">
            <a:avLst/>
          </a:prstGeom>
        </p:spPr>
      </p:pic>
    </p:spTree>
    <p:extLst>
      <p:ext uri="{BB962C8B-B14F-4D97-AF65-F5344CB8AC3E}">
        <p14:creationId xmlns:p14="http://schemas.microsoft.com/office/powerpoint/2010/main" val="97178754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Це</a:t>
            </a:r>
            <a:r>
              <a:rPr lang="ru-RU" sz="1800" dirty="0"/>
              <a:t> очевидно, </a:t>
            </a:r>
            <a:r>
              <a:rPr lang="ru-RU" sz="1800" dirty="0" err="1"/>
              <a:t>що</a:t>
            </a:r>
            <a:r>
              <a:rPr lang="ru-RU" sz="1800" dirty="0"/>
              <a:t> </a:t>
            </a:r>
            <a:r>
              <a:rPr lang="ru-RU" sz="1800" dirty="0" err="1"/>
              <a:t>об’єкти</a:t>
            </a:r>
            <a:r>
              <a:rPr lang="ru-RU" sz="1800" dirty="0"/>
              <a:t> </a:t>
            </a:r>
            <a:r>
              <a:rPr lang="ru-RU" sz="1800" dirty="0" err="1"/>
              <a:t>класу</a:t>
            </a:r>
            <a:r>
              <a:rPr lang="ru-RU" sz="1800" dirty="0"/>
              <a:t> </a:t>
            </a:r>
            <a:r>
              <a:rPr lang="ru-RU" sz="1800" dirty="0" err="1">
                <a:solidFill>
                  <a:schemeClr val="accent5">
                    <a:lumMod val="75000"/>
                  </a:schemeClr>
                </a:solidFill>
                <a:latin typeface="Consolas" panose="020B0609020204030204" pitchFamily="49" charset="0"/>
              </a:rPr>
              <a:t>Parent</a:t>
            </a:r>
            <a:r>
              <a:rPr lang="ru-RU" sz="1800" dirty="0"/>
              <a:t> не </a:t>
            </a:r>
            <a:r>
              <a:rPr lang="ru-RU" sz="1800" dirty="0" err="1"/>
              <a:t>мають</a:t>
            </a:r>
            <a:r>
              <a:rPr lang="ru-RU" sz="1800" dirty="0"/>
              <a:t> доступу до методу </a:t>
            </a:r>
            <a:r>
              <a:rPr lang="ru-RU" sz="1800" dirty="0" err="1">
                <a:solidFill>
                  <a:schemeClr val="accent5">
                    <a:lumMod val="75000"/>
                  </a:schemeClr>
                </a:solidFill>
                <a:latin typeface="Consolas" panose="020B0609020204030204" pitchFamily="49" charset="0"/>
              </a:rPr>
              <a:t>getValue</a:t>
            </a:r>
            <a:r>
              <a:rPr lang="ru-RU" sz="1800" dirty="0">
                <a:solidFill>
                  <a:schemeClr val="accent5">
                    <a:lumMod val="75000"/>
                  </a:schemeClr>
                </a:solidFill>
                <a:latin typeface="Consolas" panose="020B0609020204030204" pitchFamily="49" charset="0"/>
              </a:rPr>
              <a:t>()</a:t>
            </a:r>
            <a:r>
              <a:rPr lang="ru-RU" sz="1800" dirty="0">
                <a:solidFill>
                  <a:schemeClr val="accent5">
                    <a:lumMod val="75000"/>
                  </a:schemeClr>
                </a:solidFill>
              </a:rPr>
              <a:t> </a:t>
            </a:r>
            <a:r>
              <a:rPr lang="ru-RU" sz="1800" dirty="0"/>
              <a:t>в </a:t>
            </a:r>
            <a:r>
              <a:rPr lang="ru-RU" sz="1800" dirty="0">
                <a:solidFill>
                  <a:schemeClr val="accent5">
                    <a:lumMod val="75000"/>
                  </a:schemeClr>
                </a:solidFill>
                <a:latin typeface="Consolas" panose="020B0609020204030204" pitchFamily="49" charset="0"/>
              </a:rPr>
              <a:t>Child</a:t>
            </a:r>
            <a:r>
              <a:rPr lang="ru-RU" sz="1800" dirty="0"/>
              <a:t>. </a:t>
            </a:r>
            <a:r>
              <a:rPr lang="ru-RU" sz="1800" dirty="0" err="1"/>
              <a:t>Наступне</a:t>
            </a:r>
            <a:r>
              <a:rPr lang="ru-RU" sz="1800" dirty="0"/>
              <a:t> не </a:t>
            </a:r>
            <a:r>
              <a:rPr lang="ru-RU" sz="1800" dirty="0" err="1"/>
              <a:t>спрацює</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Це пов’язано з тим, що в класі </a:t>
            </a:r>
            <a:r>
              <a:rPr lang="en-US" sz="1800" dirty="0">
                <a:solidFill>
                  <a:schemeClr val="accent5">
                    <a:lumMod val="75000"/>
                  </a:schemeClr>
                </a:solidFill>
                <a:latin typeface="Consolas" panose="020B0609020204030204" pitchFamily="49" charset="0"/>
              </a:rPr>
              <a:t>Parent</a:t>
            </a:r>
            <a:r>
              <a:rPr lang="en-US" sz="1800" dirty="0"/>
              <a:t> </a:t>
            </a:r>
            <a:r>
              <a:rPr lang="uk-UA" sz="1800" dirty="0"/>
              <a:t>немає методу </a:t>
            </a:r>
            <a:r>
              <a:rPr lang="en-US" sz="1800" dirty="0" err="1">
                <a:solidFill>
                  <a:schemeClr val="accent5">
                    <a:lumMod val="75000"/>
                  </a:schemeClr>
                </a:solidFill>
                <a:latin typeface="Consolas" panose="020B0609020204030204" pitchFamily="49" charset="0"/>
              </a:rPr>
              <a:t>getValue</a:t>
            </a:r>
            <a:r>
              <a:rPr lang="en-US" sz="1800" dirty="0">
                <a:solidFill>
                  <a:schemeClr val="accent5">
                    <a:lumMod val="75000"/>
                  </a:schemeClr>
                </a:solidFill>
                <a:latin typeface="Consolas" panose="020B0609020204030204" pitchFamily="49" charset="0"/>
              </a:rPr>
              <a:t>()</a:t>
            </a:r>
            <a:r>
              <a:rPr lang="en-US" sz="1800" dirty="0"/>
              <a:t>. </a:t>
            </a:r>
            <a:r>
              <a:rPr lang="uk-UA" sz="1800" dirty="0"/>
              <a:t>Метод </a:t>
            </a:r>
            <a:r>
              <a:rPr lang="en-US" sz="1800" dirty="0" err="1">
                <a:solidFill>
                  <a:schemeClr val="accent5">
                    <a:lumMod val="75000"/>
                  </a:schemeClr>
                </a:solidFill>
                <a:latin typeface="Consolas" panose="020B0609020204030204" pitchFamily="49" charset="0"/>
              </a:rPr>
              <a:t>getValue</a:t>
            </a:r>
            <a:r>
              <a:rPr lang="en-US" sz="1800" dirty="0">
                <a:solidFill>
                  <a:schemeClr val="accent5">
                    <a:lumMod val="75000"/>
                  </a:schemeClr>
                </a:solidFill>
                <a:latin typeface="Consolas" panose="020B0609020204030204" pitchFamily="49" charset="0"/>
              </a:rPr>
              <a:t>()</a:t>
            </a:r>
            <a:r>
              <a:rPr lang="en-US" sz="1800" dirty="0"/>
              <a:t> </a:t>
            </a:r>
            <a:r>
              <a:rPr lang="uk-UA" sz="1800" dirty="0"/>
              <a:t>належить класу </a:t>
            </a:r>
            <a:r>
              <a:rPr lang="en-US" sz="1800" dirty="0">
                <a:solidFill>
                  <a:schemeClr val="accent5">
                    <a:lumMod val="75000"/>
                  </a:schemeClr>
                </a:solidFill>
                <a:latin typeface="Consolas" panose="020B0609020204030204" pitchFamily="49" charset="0"/>
              </a:rPr>
              <a:t>Child</a:t>
            </a:r>
            <a:r>
              <a:rPr lang="en-US" sz="1800" dirty="0"/>
              <a:t>. </a:t>
            </a:r>
            <a:r>
              <a:rPr lang="uk-UA" sz="1800" dirty="0"/>
              <a:t>А оскільки </a:t>
            </a:r>
            <a:r>
              <a:rPr lang="en-US" sz="1800" dirty="0">
                <a:solidFill>
                  <a:schemeClr val="accent5">
                    <a:lumMod val="75000"/>
                  </a:schemeClr>
                </a:solidFill>
                <a:latin typeface="Consolas" panose="020B0609020204030204" pitchFamily="49" charset="0"/>
              </a:rPr>
              <a:t>Child</a:t>
            </a:r>
            <a:r>
              <a:rPr lang="en-US" sz="1800" dirty="0"/>
              <a:t> </a:t>
            </a:r>
            <a:r>
              <a:rPr lang="uk-UA" sz="1800" dirty="0"/>
              <a:t>є дочірнім класу </a:t>
            </a:r>
            <a:r>
              <a:rPr lang="en-US" sz="1800" dirty="0">
                <a:solidFill>
                  <a:schemeClr val="accent5">
                    <a:lumMod val="75000"/>
                  </a:schemeClr>
                </a:solidFill>
                <a:latin typeface="Consolas" panose="020B0609020204030204" pitchFamily="49" charset="0"/>
              </a:rPr>
              <a:t>Parent</a:t>
            </a:r>
            <a:r>
              <a:rPr lang="en-US" sz="1800" dirty="0"/>
              <a:t>, </a:t>
            </a:r>
            <a:r>
              <a:rPr lang="uk-UA" sz="1800" dirty="0"/>
              <a:t>то </a:t>
            </a:r>
            <a:r>
              <a:rPr lang="en-US" sz="1800" dirty="0">
                <a:solidFill>
                  <a:schemeClr val="accent5">
                    <a:lumMod val="75000"/>
                  </a:schemeClr>
                </a:solidFill>
                <a:latin typeface="Consolas" panose="020B0609020204030204" pitchFamily="49" charset="0"/>
              </a:rPr>
              <a:t>Child</a:t>
            </a:r>
            <a:r>
              <a:rPr lang="en-US" sz="1800" dirty="0"/>
              <a:t> </a:t>
            </a:r>
            <a:r>
              <a:rPr lang="uk-UA" sz="1800" dirty="0"/>
              <a:t>має доступ до членів </a:t>
            </a:r>
            <a:r>
              <a:rPr lang="en-US" sz="1800" dirty="0">
                <a:solidFill>
                  <a:schemeClr val="accent5">
                    <a:lumMod val="75000"/>
                  </a:schemeClr>
                </a:solidFill>
                <a:latin typeface="Consolas" panose="020B0609020204030204" pitchFamily="49" charset="0"/>
              </a:rPr>
              <a:t>Parent</a:t>
            </a:r>
            <a:r>
              <a:rPr lang="en-US" sz="1800" dirty="0"/>
              <a:t>, </a:t>
            </a:r>
            <a:r>
              <a:rPr lang="uk-UA" sz="1800" dirty="0"/>
              <a:t>а </a:t>
            </a:r>
            <a:r>
              <a:rPr lang="en-US" sz="1800" dirty="0">
                <a:solidFill>
                  <a:schemeClr val="accent5">
                    <a:lumMod val="75000"/>
                  </a:schemeClr>
                </a:solidFill>
                <a:latin typeface="Consolas" panose="020B0609020204030204" pitchFamily="49" charset="0"/>
              </a:rPr>
              <a:t>Parent</a:t>
            </a:r>
            <a:r>
              <a:rPr lang="en-US" sz="1800" dirty="0"/>
              <a:t> </a:t>
            </a:r>
            <a:r>
              <a:rPr lang="uk-UA" sz="1800" dirty="0"/>
              <a:t>не має доступу ні до чого в класі </a:t>
            </a:r>
            <a:r>
              <a:rPr lang="en-US" sz="1800" dirty="0">
                <a:solidFill>
                  <a:schemeClr val="accent5">
                    <a:lumMod val="75000"/>
                  </a:schemeClr>
                </a:solidFill>
                <a:latin typeface="Consolas" panose="020B0609020204030204" pitchFamily="49" charset="0"/>
              </a:rPr>
              <a:t>Child</a:t>
            </a:r>
            <a:r>
              <a:rPr lang="en-US" sz="1800" dirty="0"/>
              <a:t>.</a:t>
            </a:r>
            <a:endParaRPr lang="uk-UA" sz="1800" dirty="0"/>
          </a:p>
        </p:txBody>
      </p:sp>
      <p:pic>
        <p:nvPicPr>
          <p:cNvPr id="5" name="Рисунок 4">
            <a:extLst>
              <a:ext uri="{FF2B5EF4-FFF2-40B4-BE49-F238E27FC236}">
                <a16:creationId xmlns:a16="http://schemas.microsoft.com/office/drawing/2014/main" id="{9BB15EBA-E3C6-466A-A443-726D9BBB864F}"/>
              </a:ext>
            </a:extLst>
          </p:cNvPr>
          <p:cNvPicPr>
            <a:picLocks noChangeAspect="1"/>
          </p:cNvPicPr>
          <p:nvPr/>
        </p:nvPicPr>
        <p:blipFill>
          <a:blip r:embed="rId2"/>
          <a:stretch>
            <a:fillRect/>
          </a:stretch>
        </p:blipFill>
        <p:spPr>
          <a:xfrm>
            <a:off x="2448045" y="1371131"/>
            <a:ext cx="7295910" cy="2406504"/>
          </a:xfrm>
          <a:prstGeom prst="rect">
            <a:avLst/>
          </a:prstGeom>
        </p:spPr>
      </p:pic>
    </p:spTree>
    <p:extLst>
      <p:ext uri="{BB962C8B-B14F-4D97-AF65-F5344CB8AC3E}">
        <p14:creationId xmlns:p14="http://schemas.microsoft.com/office/powerpoint/2010/main" val="3418011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uk-UA" sz="3600" b="1" dirty="0" err="1"/>
              <a:t>Перевизначення</a:t>
            </a:r>
            <a:r>
              <a:rPr lang="uk-UA" sz="3600" b="1" dirty="0"/>
              <a:t> методів батьківського класу</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7745773" cy="6000307"/>
          </a:xfrm>
        </p:spPr>
        <p:txBody>
          <a:bodyPr>
            <a:normAutofit/>
          </a:bodyPr>
          <a:lstStyle/>
          <a:p>
            <a:pPr marL="540000" indent="360000">
              <a:lnSpc>
                <a:spcPct val="150000"/>
              </a:lnSpc>
              <a:spcBef>
                <a:spcPts val="0"/>
              </a:spcBef>
              <a:buNone/>
            </a:pPr>
            <a:r>
              <a:rPr lang="uk-UA" sz="1800" b="1" dirty="0">
                <a:highlight>
                  <a:srgbClr val="00FF00"/>
                </a:highlight>
              </a:rPr>
              <a:t>Виклик методів батьківського класу</a:t>
            </a:r>
            <a:endParaRPr lang="en-US" sz="1800" b="1" dirty="0">
              <a:highlight>
                <a:srgbClr val="00FF00"/>
              </a:highlight>
            </a:endParaRPr>
          </a:p>
          <a:p>
            <a:pPr marL="540000" indent="360000">
              <a:lnSpc>
                <a:spcPct val="150000"/>
              </a:lnSpc>
              <a:spcBef>
                <a:spcPts val="0"/>
              </a:spcBef>
              <a:buNone/>
            </a:pPr>
            <a:r>
              <a:rPr lang="uk-UA" sz="1800" dirty="0"/>
              <a:t>При виклику методу через об’єкт дочірнього класу, компілятор спочатку дивиться, чи існує цей метод в дочірньому класі. Якщо ні, то він починає просуватися по “ланцюжку” спадкування вгору і перевіряє, чи був цей метод визначений в будь-якому з батьківських класів. Компілятор використовуватиме перше знайдене визначення. Наприклад:</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При виклику </a:t>
            </a:r>
            <a:r>
              <a:rPr lang="en-US" sz="1800" dirty="0" err="1">
                <a:solidFill>
                  <a:schemeClr val="accent5">
                    <a:lumMod val="75000"/>
                  </a:schemeClr>
                </a:solidFill>
                <a:latin typeface="Consolas" panose="020B0609020204030204" pitchFamily="49" charset="0"/>
              </a:rPr>
              <a:t>child.identify</a:t>
            </a:r>
            <a:r>
              <a:rPr lang="en-US" sz="1800" dirty="0">
                <a:solidFill>
                  <a:schemeClr val="accent5">
                    <a:lumMod val="75000"/>
                  </a:schemeClr>
                </a:solidFill>
                <a:latin typeface="Consolas" panose="020B0609020204030204" pitchFamily="49" charset="0"/>
              </a:rPr>
              <a:t>()</a:t>
            </a:r>
            <a:r>
              <a:rPr lang="en-US" sz="1800" dirty="0"/>
              <a:t>, </a:t>
            </a:r>
            <a:r>
              <a:rPr lang="uk-UA" sz="1800" dirty="0"/>
              <a:t>компілятор дивиться, чи визначений метод </a:t>
            </a:r>
            <a:r>
              <a:rPr lang="en-US" sz="1800" dirty="0">
                <a:solidFill>
                  <a:schemeClr val="accent5">
                    <a:lumMod val="75000"/>
                  </a:schemeClr>
                </a:solidFill>
                <a:latin typeface="Consolas" panose="020B0609020204030204" pitchFamily="49" charset="0"/>
              </a:rPr>
              <a:t>identify()</a:t>
            </a:r>
            <a:r>
              <a:rPr lang="en-US" sz="1800" dirty="0"/>
              <a:t> </a:t>
            </a:r>
            <a:r>
              <a:rPr lang="uk-UA" sz="1800" dirty="0"/>
              <a:t>в класі </a:t>
            </a:r>
            <a:r>
              <a:rPr lang="en-US" sz="1800" dirty="0">
                <a:solidFill>
                  <a:schemeClr val="accent5">
                    <a:lumMod val="75000"/>
                  </a:schemeClr>
                </a:solidFill>
                <a:latin typeface="Consolas" panose="020B0609020204030204" pitchFamily="49" charset="0"/>
              </a:rPr>
              <a:t>Child</a:t>
            </a:r>
            <a:r>
              <a:rPr lang="en-US" sz="1800" dirty="0"/>
              <a:t>. </a:t>
            </a:r>
            <a:r>
              <a:rPr lang="uk-UA" sz="1800" dirty="0"/>
              <a:t>Ні, тому компілятор переходить до класу </a:t>
            </a:r>
            <a:r>
              <a:rPr lang="en-US" sz="1800" dirty="0">
                <a:solidFill>
                  <a:schemeClr val="accent5">
                    <a:lumMod val="75000"/>
                  </a:schemeClr>
                </a:solidFill>
                <a:latin typeface="Consolas" panose="020B0609020204030204" pitchFamily="49" charset="0"/>
              </a:rPr>
              <a:t>Parent</a:t>
            </a:r>
            <a:r>
              <a:rPr lang="en-US" sz="1800" dirty="0"/>
              <a:t>. </a:t>
            </a:r>
            <a:r>
              <a:rPr lang="uk-UA" sz="1800" dirty="0"/>
              <a:t>У класі </a:t>
            </a:r>
            <a:r>
              <a:rPr lang="en-US" sz="1800" dirty="0">
                <a:solidFill>
                  <a:schemeClr val="accent5">
                    <a:lumMod val="75000"/>
                  </a:schemeClr>
                </a:solidFill>
                <a:latin typeface="Consolas" panose="020B0609020204030204" pitchFamily="49" charset="0"/>
              </a:rPr>
              <a:t>Parent</a:t>
            </a:r>
            <a:r>
              <a:rPr lang="en-US" sz="1800" dirty="0"/>
              <a:t> </a:t>
            </a:r>
            <a:r>
              <a:rPr lang="uk-UA" sz="1800" dirty="0"/>
              <a:t>є визначення методу </a:t>
            </a:r>
            <a:r>
              <a:rPr lang="en-US" sz="1800" dirty="0">
                <a:solidFill>
                  <a:schemeClr val="accent5">
                    <a:lumMod val="75000"/>
                  </a:schemeClr>
                </a:solidFill>
                <a:latin typeface="Consolas" panose="020B0609020204030204" pitchFamily="49" charset="0"/>
              </a:rPr>
              <a:t>identify()</a:t>
            </a:r>
            <a:r>
              <a:rPr lang="en-US" sz="1800" dirty="0"/>
              <a:t>, </a:t>
            </a:r>
            <a:r>
              <a:rPr lang="uk-UA" sz="1800" dirty="0"/>
              <a:t>тому компілятор використовує саме це визначення.</a:t>
            </a:r>
          </a:p>
        </p:txBody>
      </p:sp>
      <p:pic>
        <p:nvPicPr>
          <p:cNvPr id="5" name="Рисунок 4">
            <a:extLst>
              <a:ext uri="{FF2B5EF4-FFF2-40B4-BE49-F238E27FC236}">
                <a16:creationId xmlns:a16="http://schemas.microsoft.com/office/drawing/2014/main" id="{FDC2D24B-3D04-4188-B0CE-39ED99364CAB}"/>
              </a:ext>
            </a:extLst>
          </p:cNvPr>
          <p:cNvPicPr>
            <a:picLocks noChangeAspect="1"/>
          </p:cNvPicPr>
          <p:nvPr/>
        </p:nvPicPr>
        <p:blipFill>
          <a:blip r:embed="rId2"/>
          <a:stretch>
            <a:fillRect/>
          </a:stretch>
        </p:blipFill>
        <p:spPr>
          <a:xfrm>
            <a:off x="7745773" y="-1"/>
            <a:ext cx="4446226" cy="6858000"/>
          </a:xfrm>
          <a:prstGeom prst="rect">
            <a:avLst/>
          </a:prstGeom>
        </p:spPr>
      </p:pic>
      <p:pic>
        <p:nvPicPr>
          <p:cNvPr id="7" name="Рисунок 6">
            <a:extLst>
              <a:ext uri="{FF2B5EF4-FFF2-40B4-BE49-F238E27FC236}">
                <a16:creationId xmlns:a16="http://schemas.microsoft.com/office/drawing/2014/main" id="{D858ACB8-9E08-422B-8B0B-EF8809EE5235}"/>
              </a:ext>
            </a:extLst>
          </p:cNvPr>
          <p:cNvPicPr>
            <a:picLocks noChangeAspect="1"/>
          </p:cNvPicPr>
          <p:nvPr/>
        </p:nvPicPr>
        <p:blipFill>
          <a:blip r:embed="rId3"/>
          <a:stretch>
            <a:fillRect/>
          </a:stretch>
        </p:blipFill>
        <p:spPr>
          <a:xfrm>
            <a:off x="9954227" y="5967457"/>
            <a:ext cx="2237771" cy="890542"/>
          </a:xfrm>
          <a:prstGeom prst="rect">
            <a:avLst/>
          </a:prstGeom>
        </p:spPr>
      </p:pic>
    </p:spTree>
    <p:extLst>
      <p:ext uri="{BB962C8B-B14F-4D97-AF65-F5344CB8AC3E}">
        <p14:creationId xmlns:p14="http://schemas.microsoft.com/office/powerpoint/2010/main" val="175004577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uk-UA" sz="3600" b="1" dirty="0" err="1"/>
              <a:t>Перевизначення</a:t>
            </a:r>
            <a:r>
              <a:rPr lang="uk-UA" sz="3600" b="1" dirty="0"/>
              <a:t> методів батьківського класу</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Однак, якби ми визначили метод </a:t>
            </a:r>
            <a:r>
              <a:rPr lang="en-US" sz="1800" dirty="0">
                <a:solidFill>
                  <a:schemeClr val="accent5">
                    <a:lumMod val="75000"/>
                  </a:schemeClr>
                </a:solidFill>
                <a:latin typeface="Consolas" panose="020B0609020204030204" pitchFamily="49" charset="0"/>
              </a:rPr>
              <a:t>identify()</a:t>
            </a:r>
            <a:r>
              <a:rPr lang="en-US" sz="1800" dirty="0">
                <a:solidFill>
                  <a:schemeClr val="accent5">
                    <a:lumMod val="75000"/>
                  </a:schemeClr>
                </a:solidFill>
              </a:rPr>
              <a:t> </a:t>
            </a:r>
            <a:r>
              <a:rPr lang="uk-UA" sz="1800" dirty="0"/>
              <a:t>в класі </a:t>
            </a:r>
            <a:r>
              <a:rPr lang="en-US" sz="1800" dirty="0">
                <a:solidFill>
                  <a:schemeClr val="accent5">
                    <a:lumMod val="75000"/>
                  </a:schemeClr>
                </a:solidFill>
                <a:latin typeface="Consolas" panose="020B0609020204030204" pitchFamily="49" charset="0"/>
              </a:rPr>
              <a:t>Child</a:t>
            </a:r>
            <a:r>
              <a:rPr lang="en-US" sz="1800" dirty="0"/>
              <a:t>, </a:t>
            </a:r>
            <a:r>
              <a:rPr lang="uk-UA" sz="1800" dirty="0"/>
              <a:t>то використовувалося б саме це визначення. Це означає, що ми можемо змусити батьківські методи працювати по-іншому з нашими дочірніми класами, просто </a:t>
            </a:r>
            <a:r>
              <a:rPr lang="uk-UA" sz="1800" dirty="0" err="1"/>
              <a:t>перевизначаючи</a:t>
            </a:r>
            <a:r>
              <a:rPr lang="uk-UA" sz="1800" dirty="0"/>
              <a:t> їх в дочірніх класах!</a:t>
            </a:r>
          </a:p>
          <a:p>
            <a:pPr marL="540000" indent="360000">
              <a:lnSpc>
                <a:spcPct val="150000"/>
              </a:lnSpc>
              <a:spcBef>
                <a:spcPts val="0"/>
              </a:spcBef>
              <a:buNone/>
            </a:pPr>
            <a:r>
              <a:rPr lang="uk-UA" sz="1800" dirty="0"/>
              <a:t>Вищенаведений приклад стане кращим, якщо </a:t>
            </a:r>
            <a:r>
              <a:rPr lang="en-US" sz="1800" dirty="0" err="1">
                <a:solidFill>
                  <a:schemeClr val="accent5">
                    <a:lumMod val="75000"/>
                  </a:schemeClr>
                </a:solidFill>
                <a:latin typeface="Consolas" panose="020B0609020204030204" pitchFamily="49" charset="0"/>
              </a:rPr>
              <a:t>child.identify</a:t>
            </a:r>
            <a:r>
              <a:rPr lang="en-US" sz="1800" dirty="0">
                <a:solidFill>
                  <a:schemeClr val="accent5">
                    <a:lumMod val="75000"/>
                  </a:schemeClr>
                </a:solidFill>
                <a:latin typeface="Consolas" panose="020B0609020204030204" pitchFamily="49" charset="0"/>
              </a:rPr>
              <a:t>()</a:t>
            </a:r>
            <a:r>
              <a:rPr lang="en-US" sz="1800" dirty="0">
                <a:solidFill>
                  <a:schemeClr val="accent5">
                    <a:lumMod val="75000"/>
                  </a:schemeClr>
                </a:solidFill>
              </a:rPr>
              <a:t> </a:t>
            </a:r>
            <a:r>
              <a:rPr lang="uk-UA" sz="1800" dirty="0"/>
              <a:t>виводитиме </a:t>
            </a:r>
            <a:r>
              <a:rPr lang="en-US" sz="1800" dirty="0">
                <a:solidFill>
                  <a:schemeClr val="accent5">
                    <a:lumMod val="75000"/>
                  </a:schemeClr>
                </a:solidFill>
                <a:latin typeface="Consolas" panose="020B0609020204030204" pitchFamily="49" charset="0"/>
              </a:rPr>
              <a:t>I am a Child!</a:t>
            </a:r>
            <a:r>
              <a:rPr lang="en-US" sz="1800" dirty="0"/>
              <a:t>. </a:t>
            </a:r>
            <a:r>
              <a:rPr lang="uk-UA" sz="1800" dirty="0"/>
              <a:t>Давайте змінимо метод</a:t>
            </a:r>
            <a:r>
              <a:rPr lang="uk-UA" sz="1800" dirty="0">
                <a:solidFill>
                  <a:schemeClr val="accent5">
                    <a:lumMod val="75000"/>
                  </a:schemeClr>
                </a:solidFill>
                <a:latin typeface="Consolas" panose="020B0609020204030204" pitchFamily="49" charset="0"/>
              </a:rPr>
              <a:t> </a:t>
            </a:r>
            <a:r>
              <a:rPr lang="en-US" sz="1800" dirty="0">
                <a:solidFill>
                  <a:schemeClr val="accent5">
                    <a:lumMod val="75000"/>
                  </a:schemeClr>
                </a:solidFill>
                <a:latin typeface="Consolas" panose="020B0609020204030204" pitchFamily="49" charset="0"/>
              </a:rPr>
              <a:t>identify()</a:t>
            </a:r>
            <a:r>
              <a:rPr lang="en-US" sz="1800" dirty="0">
                <a:solidFill>
                  <a:schemeClr val="accent5">
                    <a:lumMod val="75000"/>
                  </a:schemeClr>
                </a:solidFill>
              </a:rPr>
              <a:t> </a:t>
            </a:r>
            <a:r>
              <a:rPr lang="uk-UA" sz="1800" dirty="0"/>
              <a:t>в класі </a:t>
            </a:r>
            <a:r>
              <a:rPr lang="en-US" sz="1800" dirty="0">
                <a:solidFill>
                  <a:schemeClr val="accent5">
                    <a:lumMod val="75000"/>
                  </a:schemeClr>
                </a:solidFill>
                <a:latin typeface="Consolas" panose="020B0609020204030204" pitchFamily="49" charset="0"/>
              </a:rPr>
              <a:t>Child</a:t>
            </a:r>
            <a:r>
              <a:rPr lang="en-US" sz="1800" dirty="0"/>
              <a:t> </a:t>
            </a:r>
            <a:r>
              <a:rPr lang="uk-UA" sz="1800" dirty="0"/>
              <a:t>так, щоб він повертав правильну відповідь.</a:t>
            </a:r>
          </a:p>
          <a:p>
            <a:pPr marL="540000" indent="360000">
              <a:lnSpc>
                <a:spcPct val="150000"/>
              </a:lnSpc>
              <a:spcBef>
                <a:spcPts val="0"/>
              </a:spcBef>
              <a:buNone/>
            </a:pPr>
            <a:r>
              <a:rPr lang="uk-UA" sz="1800" b="1" dirty="0" err="1">
                <a:highlight>
                  <a:srgbClr val="00FFFF"/>
                </a:highlight>
              </a:rPr>
              <a:t>Перевизначення</a:t>
            </a:r>
            <a:r>
              <a:rPr lang="uk-UA" sz="1800" b="1" dirty="0">
                <a:highlight>
                  <a:srgbClr val="00FFFF"/>
                </a:highlight>
              </a:rPr>
              <a:t> батьківського методу в дочірньому класі відбувається, як звичайне визначення методу</a:t>
            </a:r>
            <a:r>
              <a:rPr lang="uk-UA" sz="1800" dirty="0"/>
              <a:t>:</a:t>
            </a:r>
          </a:p>
        </p:txBody>
      </p:sp>
      <p:pic>
        <p:nvPicPr>
          <p:cNvPr id="5" name="Рисунок 4">
            <a:extLst>
              <a:ext uri="{FF2B5EF4-FFF2-40B4-BE49-F238E27FC236}">
                <a16:creationId xmlns:a16="http://schemas.microsoft.com/office/drawing/2014/main" id="{C8BE026E-F278-4DA8-8249-0691D15335A9}"/>
              </a:ext>
            </a:extLst>
          </p:cNvPr>
          <p:cNvPicPr>
            <a:picLocks noChangeAspect="1"/>
          </p:cNvPicPr>
          <p:nvPr/>
        </p:nvPicPr>
        <p:blipFill>
          <a:blip r:embed="rId2"/>
          <a:stretch>
            <a:fillRect/>
          </a:stretch>
        </p:blipFill>
        <p:spPr>
          <a:xfrm>
            <a:off x="3359421" y="3383856"/>
            <a:ext cx="5473155" cy="3474143"/>
          </a:xfrm>
          <a:prstGeom prst="rect">
            <a:avLst/>
          </a:prstGeom>
        </p:spPr>
      </p:pic>
    </p:spTree>
    <p:extLst>
      <p:ext uri="{BB962C8B-B14F-4D97-AF65-F5344CB8AC3E}">
        <p14:creationId xmlns:p14="http://schemas.microsoft.com/office/powerpoint/2010/main" val="4294093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Ще один приклад</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1" y="857692"/>
            <a:ext cx="7310128" cy="6000307"/>
          </a:xfrm>
        </p:spPr>
        <p:txBody>
          <a:bodyPr>
            <a:normAutofit/>
          </a:bodyPr>
          <a:lstStyle/>
          <a:p>
            <a:pPr marL="540000" indent="360000">
              <a:lnSpc>
                <a:spcPct val="150000"/>
              </a:lnSpc>
              <a:spcBef>
                <a:spcPts val="0"/>
              </a:spcBef>
              <a:buNone/>
            </a:pPr>
            <a:r>
              <a:rPr lang="uk-UA" sz="1800" dirty="0"/>
              <a:t>У багатьох іграх є істоти або об’єкти, які переміщаються по карті або навколо якихось об’єктів. Всі ці істоти/об’єкти мають одну загальну річ — локацію. У наступному прикладі ми створимо клас </a:t>
            </a:r>
            <a:r>
              <a:rPr lang="en-US" sz="1800" dirty="0">
                <a:solidFill>
                  <a:schemeClr val="accent5">
                    <a:lumMod val="75000"/>
                  </a:schemeClr>
                </a:solidFill>
                <a:latin typeface="Consolas" panose="020B0609020204030204" pitchFamily="49" charset="0"/>
              </a:rPr>
              <a:t>Creature</a:t>
            </a:r>
            <a:r>
              <a:rPr lang="en-US" sz="1800" dirty="0"/>
              <a:t>, </a:t>
            </a:r>
            <a:r>
              <a:rPr lang="uk-UA" sz="1800" dirty="0"/>
              <a:t>який використовує клас </a:t>
            </a:r>
            <a:r>
              <a:rPr lang="en-US" sz="1800" dirty="0">
                <a:solidFill>
                  <a:schemeClr val="accent5">
                    <a:lumMod val="75000"/>
                  </a:schemeClr>
                </a:solidFill>
                <a:latin typeface="Consolas" panose="020B0609020204030204" pitchFamily="49" charset="0"/>
              </a:rPr>
              <a:t>Point2D</a:t>
            </a:r>
            <a:r>
              <a:rPr lang="en-US" sz="1800" dirty="0"/>
              <a:t> </a:t>
            </a:r>
            <a:r>
              <a:rPr lang="uk-UA" sz="1800" dirty="0"/>
              <a:t>для зберігання розташування (локації) істоти.</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Спочатку створимо клас </a:t>
            </a:r>
            <a:r>
              <a:rPr lang="en-US" sz="1800" dirty="0">
                <a:solidFill>
                  <a:schemeClr val="accent5">
                    <a:lumMod val="75000"/>
                  </a:schemeClr>
                </a:solidFill>
                <a:latin typeface="Consolas" panose="020B0609020204030204" pitchFamily="49" charset="0"/>
              </a:rPr>
              <a:t>Point2D</a:t>
            </a:r>
            <a:r>
              <a:rPr lang="en-US" sz="1800" dirty="0"/>
              <a:t>. </a:t>
            </a:r>
            <a:r>
              <a:rPr lang="uk-UA" sz="1800" dirty="0"/>
              <a:t>Наша істота перебуватиме в 2</a:t>
            </a:r>
            <a:r>
              <a:rPr lang="en-US" sz="1800" dirty="0"/>
              <a:t>D-</a:t>
            </a:r>
            <a:r>
              <a:rPr lang="uk-UA" sz="1800" dirty="0"/>
              <a:t>вимірі, тому в нашому класі буде 2 члени: </a:t>
            </a:r>
            <a:r>
              <a:rPr lang="en-US" sz="1800" dirty="0">
                <a:solidFill>
                  <a:schemeClr val="accent5">
                    <a:lumMod val="75000"/>
                  </a:schemeClr>
                </a:solidFill>
                <a:latin typeface="Consolas" panose="020B0609020204030204" pitchFamily="49" charset="0"/>
              </a:rPr>
              <a:t>x</a:t>
            </a:r>
            <a:r>
              <a:rPr lang="en-US" sz="1800" dirty="0"/>
              <a:t> </a:t>
            </a:r>
            <a:r>
              <a:rPr lang="uk-UA" sz="1800" dirty="0"/>
              <a:t>і </a:t>
            </a:r>
            <a:r>
              <a:rPr lang="en-US" sz="1800" dirty="0">
                <a:solidFill>
                  <a:schemeClr val="accent5">
                    <a:lumMod val="75000"/>
                  </a:schemeClr>
                </a:solidFill>
                <a:latin typeface="Consolas" panose="020B0609020204030204" pitchFamily="49" charset="0"/>
              </a:rPr>
              <a:t>y</a:t>
            </a:r>
            <a:r>
              <a:rPr lang="en-US" sz="1800" dirty="0"/>
              <a:t>.</a:t>
            </a:r>
          </a:p>
          <a:p>
            <a:pPr marL="540000" indent="360000">
              <a:lnSpc>
                <a:spcPct val="150000"/>
              </a:lnSpc>
              <a:spcBef>
                <a:spcPts val="0"/>
              </a:spcBef>
              <a:buNone/>
            </a:pPr>
            <a:endParaRPr lang="uk-UA" sz="1800" dirty="0"/>
          </a:p>
        </p:txBody>
      </p:sp>
      <p:pic>
        <p:nvPicPr>
          <p:cNvPr id="5" name="Рисунок 4">
            <a:extLst>
              <a:ext uri="{FF2B5EF4-FFF2-40B4-BE49-F238E27FC236}">
                <a16:creationId xmlns:a16="http://schemas.microsoft.com/office/drawing/2014/main" id="{87911DC6-D995-43FC-8D8C-EBDCCB79B8C5}"/>
              </a:ext>
            </a:extLst>
          </p:cNvPr>
          <p:cNvPicPr>
            <a:picLocks noChangeAspect="1"/>
          </p:cNvPicPr>
          <p:nvPr/>
        </p:nvPicPr>
        <p:blipFill>
          <a:blip r:embed="rId2"/>
          <a:stretch>
            <a:fillRect/>
          </a:stretch>
        </p:blipFill>
        <p:spPr>
          <a:xfrm>
            <a:off x="7310128" y="0"/>
            <a:ext cx="4881872" cy="6858000"/>
          </a:xfrm>
          <a:prstGeom prst="rect">
            <a:avLst/>
          </a:prstGeom>
        </p:spPr>
      </p:pic>
    </p:spTree>
    <p:extLst>
      <p:ext uri="{BB962C8B-B14F-4D97-AF65-F5344CB8AC3E}">
        <p14:creationId xmlns:p14="http://schemas.microsoft.com/office/powerpoint/2010/main" val="30024209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uk-UA" sz="3600" b="1" dirty="0" err="1"/>
              <a:t>Перевизначення</a:t>
            </a:r>
            <a:r>
              <a:rPr lang="uk-UA" sz="3600" b="1" dirty="0"/>
              <a:t> методів батьківського класу</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Ось той же код </a:t>
            </a:r>
            <a:r>
              <a:rPr lang="ru-RU" sz="1800" dirty="0" err="1"/>
              <a:t>функції</a:t>
            </a:r>
            <a:r>
              <a:rPr lang="ru-RU" sz="1800" dirty="0"/>
              <a:t> </a:t>
            </a:r>
            <a:r>
              <a:rPr lang="ru-RU" sz="1800" dirty="0" err="1">
                <a:solidFill>
                  <a:schemeClr val="accent5">
                    <a:lumMod val="75000"/>
                  </a:schemeClr>
                </a:solidFill>
                <a:latin typeface="Consolas" panose="020B0609020204030204" pitchFamily="49" charset="0"/>
              </a:rPr>
              <a:t>main</a:t>
            </a:r>
            <a:r>
              <a:rPr lang="ru-RU" sz="1800" dirty="0">
                <a:solidFill>
                  <a:schemeClr val="accent5">
                    <a:lumMod val="75000"/>
                  </a:schemeClr>
                </a:solidFill>
                <a:latin typeface="Consolas" panose="020B0609020204030204" pitchFamily="49" charset="0"/>
              </a:rPr>
              <a:t>()</a:t>
            </a:r>
            <a:r>
              <a:rPr lang="ru-RU" sz="1800" dirty="0"/>
              <a:t>, </a:t>
            </a:r>
            <a:r>
              <a:rPr lang="ru-RU" sz="1800" dirty="0" err="1"/>
              <a:t>що</a:t>
            </a:r>
            <a:r>
              <a:rPr lang="ru-RU" sz="1800" dirty="0"/>
              <a:t> і у </a:t>
            </a:r>
            <a:r>
              <a:rPr lang="ru-RU" sz="1800" dirty="0" err="1"/>
              <a:t>вищенаведеному</a:t>
            </a:r>
            <a:r>
              <a:rPr lang="ru-RU" sz="1800" dirty="0"/>
              <a:t> </a:t>
            </a:r>
            <a:r>
              <a:rPr lang="ru-RU" sz="1800" dirty="0" err="1"/>
              <a:t>прикладі</a:t>
            </a:r>
            <a:r>
              <a:rPr lang="ru-RU" sz="1800" dirty="0"/>
              <a:t>, але </a:t>
            </a:r>
            <a:r>
              <a:rPr lang="ru-RU" sz="1800" dirty="0" err="1"/>
              <a:t>вже</a:t>
            </a:r>
            <a:r>
              <a:rPr lang="ru-RU" sz="1800" dirty="0"/>
              <a:t> з </a:t>
            </a:r>
            <a:r>
              <a:rPr lang="ru-RU" sz="1800" dirty="0" err="1"/>
              <a:t>внесеними</a:t>
            </a:r>
            <a:r>
              <a:rPr lang="ru-RU" sz="1800" dirty="0"/>
              <a:t> </a:t>
            </a:r>
            <a:r>
              <a:rPr lang="ru-RU" sz="1800" dirty="0" err="1"/>
              <a:t>змінами</a:t>
            </a:r>
            <a:r>
              <a:rPr lang="ru-RU" sz="1800" dirty="0"/>
              <a:t> в </a:t>
            </a:r>
            <a:r>
              <a:rPr lang="ru-RU" sz="1800" dirty="0" err="1"/>
              <a:t>клас</a:t>
            </a:r>
            <a:r>
              <a:rPr lang="ru-RU" sz="1800" dirty="0"/>
              <a:t> </a:t>
            </a:r>
            <a:r>
              <a:rPr lang="ru-RU" sz="1800" dirty="0">
                <a:solidFill>
                  <a:schemeClr val="accent5">
                    <a:lumMod val="75000"/>
                  </a:schemeClr>
                </a:solidFill>
                <a:latin typeface="Consolas" panose="020B0609020204030204" pitchFamily="49" charset="0"/>
              </a:rPr>
              <a:t>Child</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b="1" dirty="0">
                <a:highlight>
                  <a:srgbClr val="00FF00"/>
                </a:highlight>
              </a:rPr>
              <a:t>Зверніть увагу, коли ми </a:t>
            </a:r>
            <a:r>
              <a:rPr lang="uk-UA" sz="1800" b="1" dirty="0" err="1">
                <a:highlight>
                  <a:srgbClr val="00FF00"/>
                </a:highlight>
              </a:rPr>
              <a:t>перевизначаємо</a:t>
            </a:r>
            <a:r>
              <a:rPr lang="uk-UA" sz="1800" b="1" dirty="0">
                <a:highlight>
                  <a:srgbClr val="00FF00"/>
                </a:highlight>
              </a:rPr>
              <a:t> батьківський метод в дочірньому класі, то дочірній метод не наслідує специфікатор доступу батьківського методу з тим же ім’ям</a:t>
            </a:r>
            <a:r>
              <a:rPr lang="uk-UA" sz="1800" dirty="0"/>
              <a:t>. Використовується той специфікатор доступу, який вказаний в дочірньому класі. Таким чином, метод, визначений як </a:t>
            </a:r>
            <a:r>
              <a:rPr lang="en-US" sz="1800" dirty="0">
                <a:solidFill>
                  <a:schemeClr val="accent5">
                    <a:lumMod val="75000"/>
                  </a:schemeClr>
                </a:solidFill>
                <a:latin typeface="Consolas" panose="020B0609020204030204" pitchFamily="49" charset="0"/>
              </a:rPr>
              <a:t>private</a:t>
            </a:r>
            <a:r>
              <a:rPr lang="en-US" sz="1800" dirty="0"/>
              <a:t> </a:t>
            </a:r>
            <a:r>
              <a:rPr lang="uk-UA" sz="1800" dirty="0"/>
              <a:t>в батьківському класі, може бути перевизначений як </a:t>
            </a:r>
            <a:r>
              <a:rPr lang="en-US" sz="1800" dirty="0">
                <a:solidFill>
                  <a:schemeClr val="accent5">
                    <a:lumMod val="75000"/>
                  </a:schemeClr>
                </a:solidFill>
                <a:latin typeface="Consolas" panose="020B0609020204030204" pitchFamily="49" charset="0"/>
              </a:rPr>
              <a:t>public</a:t>
            </a:r>
            <a:r>
              <a:rPr lang="en-US" sz="1800" dirty="0"/>
              <a:t> </a:t>
            </a:r>
            <a:r>
              <a:rPr lang="uk-UA" sz="1800" dirty="0"/>
              <a:t>в дочірньому класі, або навпаки!</a:t>
            </a:r>
          </a:p>
        </p:txBody>
      </p:sp>
      <p:pic>
        <p:nvPicPr>
          <p:cNvPr id="5" name="Рисунок 4">
            <a:extLst>
              <a:ext uri="{FF2B5EF4-FFF2-40B4-BE49-F238E27FC236}">
                <a16:creationId xmlns:a16="http://schemas.microsoft.com/office/drawing/2014/main" id="{C1566DA9-10DE-40ED-9881-1A1F88F0C56C}"/>
              </a:ext>
            </a:extLst>
          </p:cNvPr>
          <p:cNvPicPr>
            <a:picLocks noChangeAspect="1"/>
          </p:cNvPicPr>
          <p:nvPr/>
        </p:nvPicPr>
        <p:blipFill>
          <a:blip r:embed="rId2"/>
          <a:stretch>
            <a:fillRect/>
          </a:stretch>
        </p:blipFill>
        <p:spPr>
          <a:xfrm>
            <a:off x="1443296" y="1343570"/>
            <a:ext cx="3232877" cy="2713356"/>
          </a:xfrm>
          <a:prstGeom prst="rect">
            <a:avLst/>
          </a:prstGeom>
        </p:spPr>
      </p:pic>
      <p:pic>
        <p:nvPicPr>
          <p:cNvPr id="7" name="Рисунок 6">
            <a:extLst>
              <a:ext uri="{FF2B5EF4-FFF2-40B4-BE49-F238E27FC236}">
                <a16:creationId xmlns:a16="http://schemas.microsoft.com/office/drawing/2014/main" id="{4268F3D4-40A7-4AB7-ADFF-C2A74D9BC93E}"/>
              </a:ext>
            </a:extLst>
          </p:cNvPr>
          <p:cNvPicPr>
            <a:picLocks noChangeAspect="1"/>
          </p:cNvPicPr>
          <p:nvPr/>
        </p:nvPicPr>
        <p:blipFill>
          <a:blip r:embed="rId3"/>
          <a:stretch>
            <a:fillRect/>
          </a:stretch>
        </p:blipFill>
        <p:spPr>
          <a:xfrm>
            <a:off x="5114787" y="2666894"/>
            <a:ext cx="1962424" cy="762106"/>
          </a:xfrm>
          <a:prstGeom prst="rect">
            <a:avLst/>
          </a:prstGeom>
        </p:spPr>
      </p:pic>
    </p:spTree>
    <p:extLst>
      <p:ext uri="{BB962C8B-B14F-4D97-AF65-F5344CB8AC3E}">
        <p14:creationId xmlns:p14="http://schemas.microsoft.com/office/powerpoint/2010/main" val="342101912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A11FCC1B-D96A-496E-B9B3-38EC94BF4A46}"/>
              </a:ext>
            </a:extLst>
          </p:cNvPr>
          <p:cNvPicPr>
            <a:picLocks noChangeAspect="1"/>
          </p:cNvPicPr>
          <p:nvPr/>
        </p:nvPicPr>
        <p:blipFill>
          <a:blip r:embed="rId2"/>
          <a:stretch>
            <a:fillRect/>
          </a:stretch>
        </p:blipFill>
        <p:spPr>
          <a:xfrm>
            <a:off x="3269796" y="0"/>
            <a:ext cx="5652407" cy="6858000"/>
          </a:xfrm>
          <a:prstGeom prst="rect">
            <a:avLst/>
          </a:prstGeom>
        </p:spPr>
      </p:pic>
    </p:spTree>
    <p:extLst>
      <p:ext uri="{BB962C8B-B14F-4D97-AF65-F5344CB8AC3E}">
        <p14:creationId xmlns:p14="http://schemas.microsoft.com/office/powerpoint/2010/main" val="42584659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uk-UA" sz="3200" b="1" dirty="0"/>
              <a:t>Розширення функціоналу батьківських методів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Можуть бути випадки, коли нам не потрібно повністю замінювати метод батьківського класу, але потрібно </a:t>
            </a:r>
            <a:r>
              <a:rPr lang="uk-UA" sz="1800" b="1" dirty="0">
                <a:highlight>
                  <a:srgbClr val="00FF00"/>
                </a:highlight>
              </a:rPr>
              <a:t>просто розширити його функціонал</a:t>
            </a:r>
            <a:r>
              <a:rPr lang="uk-UA" sz="1800" dirty="0"/>
              <a:t>. Зверніть увагу, у вищенаведеному прикладі метод </a:t>
            </a:r>
            <a:r>
              <a:rPr lang="en-US" sz="1800" dirty="0">
                <a:solidFill>
                  <a:schemeClr val="accent5">
                    <a:lumMod val="75000"/>
                  </a:schemeClr>
                </a:solidFill>
                <a:latin typeface="Consolas" panose="020B0609020204030204" pitchFamily="49" charset="0"/>
              </a:rPr>
              <a:t>Child::identify()</a:t>
            </a:r>
            <a:r>
              <a:rPr lang="en-US" sz="1800" dirty="0"/>
              <a:t> </a:t>
            </a:r>
            <a:r>
              <a:rPr lang="uk-UA" sz="1800" dirty="0"/>
              <a:t>повністю перекриває </a:t>
            </a:r>
            <a:r>
              <a:rPr lang="en-US" sz="1800" dirty="0">
                <a:solidFill>
                  <a:schemeClr val="accent5">
                    <a:lumMod val="75000"/>
                  </a:schemeClr>
                </a:solidFill>
                <a:latin typeface="Consolas" panose="020B0609020204030204" pitchFamily="49" charset="0"/>
              </a:rPr>
              <a:t>Parent::identify()</a:t>
            </a:r>
            <a:r>
              <a:rPr lang="en-US" sz="1800" dirty="0"/>
              <a:t>! </a:t>
            </a:r>
            <a:r>
              <a:rPr lang="uk-UA" sz="1800" dirty="0"/>
              <a:t>Можливо, це не те, що нам потрібно. Ми можемо викликати метод батьківського класу з тим же ім’ям в методі дочірнього класу (для повторного використання коду), а потім додати свій код.</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Щоб метод дочірнього класу викликав метод батьківського класу з тим же ім’ям, потрібно просто виконати звичайний виклик функції, але з доданням імені батьківського класу і оператора дозволу області видимості. У наступному прикладі ми виконаємо </a:t>
            </a:r>
            <a:r>
              <a:rPr lang="uk-UA" sz="1800" dirty="0" err="1"/>
              <a:t>перевизначення</a:t>
            </a:r>
            <a:r>
              <a:rPr lang="uk-UA" sz="1800" dirty="0"/>
              <a:t> </a:t>
            </a:r>
            <a:r>
              <a:rPr lang="en-US" sz="1800" dirty="0">
                <a:solidFill>
                  <a:schemeClr val="accent5">
                    <a:lumMod val="75000"/>
                  </a:schemeClr>
                </a:solidFill>
                <a:latin typeface="Consolas" panose="020B0609020204030204" pitchFamily="49" charset="0"/>
              </a:rPr>
              <a:t>identify()</a:t>
            </a:r>
            <a:r>
              <a:rPr lang="en-US" sz="1800" dirty="0"/>
              <a:t> </a:t>
            </a:r>
            <a:r>
              <a:rPr lang="uk-UA" sz="1800" dirty="0"/>
              <a:t>в класі </a:t>
            </a:r>
            <a:r>
              <a:rPr lang="en-US" sz="1800" dirty="0">
                <a:solidFill>
                  <a:schemeClr val="accent5">
                    <a:lumMod val="75000"/>
                  </a:schemeClr>
                </a:solidFill>
                <a:latin typeface="Consolas" panose="020B0609020204030204" pitchFamily="49" charset="0"/>
              </a:rPr>
              <a:t>Child</a:t>
            </a:r>
            <a:r>
              <a:rPr lang="en-US" sz="1800" dirty="0"/>
              <a:t>, </a:t>
            </a:r>
            <a:r>
              <a:rPr lang="uk-UA" sz="1800" dirty="0"/>
              <a:t>викликаючи спочатку </a:t>
            </a:r>
            <a:r>
              <a:rPr lang="en-US" sz="1800" dirty="0">
                <a:solidFill>
                  <a:schemeClr val="accent5">
                    <a:lumMod val="75000"/>
                  </a:schemeClr>
                </a:solidFill>
                <a:latin typeface="Consolas" panose="020B0609020204030204" pitchFamily="49" charset="0"/>
              </a:rPr>
              <a:t>Parent::identify()</a:t>
            </a:r>
            <a:r>
              <a:rPr lang="en-US" sz="1800" dirty="0"/>
              <a:t>, </a:t>
            </a:r>
            <a:r>
              <a:rPr lang="uk-UA" sz="1800" dirty="0"/>
              <a:t>а потім додаючи вже свій код:</a:t>
            </a:r>
          </a:p>
        </p:txBody>
      </p:sp>
    </p:spTree>
    <p:extLst>
      <p:ext uri="{BB962C8B-B14F-4D97-AF65-F5344CB8AC3E}">
        <p14:creationId xmlns:p14="http://schemas.microsoft.com/office/powerpoint/2010/main" val="62852142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uk-UA" sz="3200" b="1" dirty="0"/>
              <a:t>Розширення функціоналу батьківських методів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7" name="Рисунок 6">
            <a:extLst>
              <a:ext uri="{FF2B5EF4-FFF2-40B4-BE49-F238E27FC236}">
                <a16:creationId xmlns:a16="http://schemas.microsoft.com/office/drawing/2014/main" id="{BE1BC833-BCC3-4FC8-8FD2-4417C64F1CD3}"/>
              </a:ext>
            </a:extLst>
          </p:cNvPr>
          <p:cNvPicPr>
            <a:picLocks noChangeAspect="1"/>
          </p:cNvPicPr>
          <p:nvPr/>
        </p:nvPicPr>
        <p:blipFill>
          <a:blip r:embed="rId2"/>
          <a:stretch>
            <a:fillRect/>
          </a:stretch>
        </p:blipFill>
        <p:spPr>
          <a:xfrm>
            <a:off x="858402" y="849010"/>
            <a:ext cx="6135597" cy="5550061"/>
          </a:xfrm>
          <a:prstGeom prst="rect">
            <a:avLst/>
          </a:prstGeom>
        </p:spPr>
      </p:pic>
      <p:pic>
        <p:nvPicPr>
          <p:cNvPr id="9" name="Рисунок 8">
            <a:extLst>
              <a:ext uri="{FF2B5EF4-FFF2-40B4-BE49-F238E27FC236}">
                <a16:creationId xmlns:a16="http://schemas.microsoft.com/office/drawing/2014/main" id="{4EB699CD-0927-4DFD-9141-6923608409F9}"/>
              </a:ext>
            </a:extLst>
          </p:cNvPr>
          <p:cNvPicPr>
            <a:picLocks noChangeAspect="1"/>
          </p:cNvPicPr>
          <p:nvPr/>
        </p:nvPicPr>
        <p:blipFill>
          <a:blip r:embed="rId3"/>
          <a:stretch>
            <a:fillRect/>
          </a:stretch>
        </p:blipFill>
        <p:spPr>
          <a:xfrm>
            <a:off x="7640101" y="3066328"/>
            <a:ext cx="1952898" cy="1124107"/>
          </a:xfrm>
          <a:prstGeom prst="rect">
            <a:avLst/>
          </a:prstGeom>
        </p:spPr>
      </p:pic>
    </p:spTree>
    <p:extLst>
      <p:ext uri="{BB962C8B-B14F-4D97-AF65-F5344CB8AC3E}">
        <p14:creationId xmlns:p14="http://schemas.microsoft.com/office/powerpoint/2010/main" val="214868408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uk-UA" sz="3200" b="1" dirty="0"/>
              <a:t>Розширення функціоналу батьківських методів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При виконанні </a:t>
            </a:r>
            <a:r>
              <a:rPr lang="en-US" sz="1800" dirty="0" err="1">
                <a:solidFill>
                  <a:schemeClr val="accent5">
                    <a:lumMod val="75000"/>
                  </a:schemeClr>
                </a:solidFill>
                <a:latin typeface="Consolas" panose="020B0609020204030204" pitchFamily="49" charset="0"/>
              </a:rPr>
              <a:t>child.identify</a:t>
            </a:r>
            <a:r>
              <a:rPr lang="en-US" sz="1800" dirty="0">
                <a:solidFill>
                  <a:schemeClr val="accent5">
                    <a:lumMod val="75000"/>
                  </a:schemeClr>
                </a:solidFill>
                <a:latin typeface="Consolas" panose="020B0609020204030204" pitchFamily="49" charset="0"/>
              </a:rPr>
              <a:t>()</a:t>
            </a:r>
            <a:r>
              <a:rPr lang="en-US" sz="1800" dirty="0"/>
              <a:t> </a:t>
            </a:r>
            <a:r>
              <a:rPr lang="uk-UA" sz="1800" dirty="0"/>
              <a:t>виконується виклик </a:t>
            </a:r>
            <a:r>
              <a:rPr lang="en-US" sz="1800" dirty="0">
                <a:solidFill>
                  <a:schemeClr val="accent5">
                    <a:lumMod val="75000"/>
                  </a:schemeClr>
                </a:solidFill>
                <a:latin typeface="Consolas" panose="020B0609020204030204" pitchFamily="49" charset="0"/>
              </a:rPr>
              <a:t>Child::identify()</a:t>
            </a:r>
            <a:r>
              <a:rPr lang="en-US" sz="1800" dirty="0"/>
              <a:t>. </a:t>
            </a:r>
            <a:r>
              <a:rPr lang="uk-UA" sz="1800" dirty="0"/>
              <a:t>У </a:t>
            </a:r>
            <a:r>
              <a:rPr lang="en-US" sz="1800" dirty="0">
                <a:solidFill>
                  <a:schemeClr val="accent5">
                    <a:lumMod val="75000"/>
                  </a:schemeClr>
                </a:solidFill>
                <a:latin typeface="Consolas" panose="020B0609020204030204" pitchFamily="49" charset="0"/>
              </a:rPr>
              <a:t>Child::identify() </a:t>
            </a:r>
            <a:r>
              <a:rPr lang="uk-UA" sz="1800" dirty="0"/>
              <a:t>ми спочатку викликаємо </a:t>
            </a:r>
            <a:r>
              <a:rPr lang="en-US" sz="1800" dirty="0">
                <a:solidFill>
                  <a:schemeClr val="accent5">
                    <a:lumMod val="75000"/>
                  </a:schemeClr>
                </a:solidFill>
                <a:latin typeface="Consolas" panose="020B0609020204030204" pitchFamily="49" charset="0"/>
              </a:rPr>
              <a:t>Parent::identify()</a:t>
            </a:r>
            <a:r>
              <a:rPr lang="en-US" sz="1800" dirty="0"/>
              <a:t>, </a:t>
            </a:r>
            <a:r>
              <a:rPr lang="uk-UA" sz="1800" dirty="0"/>
              <a:t>який виводить </a:t>
            </a:r>
            <a:r>
              <a:rPr lang="en-US" sz="1800" dirty="0">
                <a:solidFill>
                  <a:schemeClr val="accent5">
                    <a:lumMod val="75000"/>
                  </a:schemeClr>
                </a:solidFill>
                <a:latin typeface="Consolas" panose="020B0609020204030204" pitchFamily="49" charset="0"/>
              </a:rPr>
              <a:t>I am a Parent!</a:t>
            </a:r>
            <a:r>
              <a:rPr lang="en-US" sz="1800" dirty="0"/>
              <a:t>. </a:t>
            </a:r>
            <a:r>
              <a:rPr lang="uk-UA" sz="1800" dirty="0"/>
              <a:t>Коли </a:t>
            </a:r>
            <a:r>
              <a:rPr lang="en-US" sz="1800" dirty="0">
                <a:solidFill>
                  <a:schemeClr val="accent5">
                    <a:lumMod val="75000"/>
                  </a:schemeClr>
                </a:solidFill>
                <a:latin typeface="Consolas" panose="020B0609020204030204" pitchFamily="49" charset="0"/>
              </a:rPr>
              <a:t>Parent::identify()</a:t>
            </a:r>
            <a:r>
              <a:rPr lang="en-US" sz="1800" dirty="0"/>
              <a:t> </a:t>
            </a:r>
            <a:r>
              <a:rPr lang="uk-UA" sz="1800" dirty="0"/>
              <a:t>завершує своє виконання, </a:t>
            </a:r>
            <a:r>
              <a:rPr lang="en-US" sz="1800" dirty="0">
                <a:solidFill>
                  <a:schemeClr val="accent5">
                    <a:lumMod val="75000"/>
                  </a:schemeClr>
                </a:solidFill>
                <a:latin typeface="Consolas" panose="020B0609020204030204" pitchFamily="49" charset="0"/>
              </a:rPr>
              <a:t>Child::identify()</a:t>
            </a:r>
            <a:r>
              <a:rPr lang="en-US" sz="1800" dirty="0"/>
              <a:t> </a:t>
            </a:r>
            <a:r>
              <a:rPr lang="uk-UA" sz="1800" dirty="0"/>
              <a:t>продовжує своє виконання і виводить </a:t>
            </a:r>
            <a:r>
              <a:rPr lang="en-US" sz="1800" dirty="0">
                <a:solidFill>
                  <a:schemeClr val="accent5">
                    <a:lumMod val="75000"/>
                  </a:schemeClr>
                </a:solidFill>
                <a:latin typeface="Consolas" panose="020B0609020204030204" pitchFamily="49" charset="0"/>
              </a:rPr>
              <a:t>I am a Child!</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Все просто. Навіщо тоді потрібно використовувати оператор дозволу області видимості </a:t>
            </a:r>
            <a:r>
              <a:rPr lang="uk-UA" sz="1800" dirty="0">
                <a:solidFill>
                  <a:schemeClr val="accent5">
                    <a:lumMod val="75000"/>
                  </a:schemeClr>
                </a:solidFill>
                <a:latin typeface="Consolas" panose="020B0609020204030204" pitchFamily="49" charset="0"/>
              </a:rPr>
              <a:t>::</a:t>
            </a:r>
            <a:r>
              <a:rPr lang="en-US" sz="1800" dirty="0"/>
              <a:t>?</a:t>
            </a:r>
            <a:r>
              <a:rPr lang="uk-UA" sz="1800" dirty="0"/>
              <a:t> </a:t>
            </a:r>
            <a:r>
              <a:rPr lang="en-US" sz="1800" dirty="0"/>
              <a:t>A </a:t>
            </a:r>
            <a:r>
              <a:rPr lang="uk-UA" sz="1800" dirty="0"/>
              <a:t>потім, що, якби ми визначили </a:t>
            </a:r>
            <a:r>
              <a:rPr lang="en-US" sz="1800" dirty="0">
                <a:solidFill>
                  <a:schemeClr val="accent5">
                    <a:lumMod val="75000"/>
                  </a:schemeClr>
                </a:solidFill>
                <a:latin typeface="Consolas" panose="020B0609020204030204" pitchFamily="49" charset="0"/>
              </a:rPr>
              <a:t>Child::identify() </a:t>
            </a:r>
            <a:r>
              <a:rPr lang="uk-UA" sz="1800" dirty="0"/>
              <a:t>наступним чином:</a:t>
            </a:r>
          </a:p>
        </p:txBody>
      </p:sp>
    </p:spTree>
    <p:extLst>
      <p:ext uri="{BB962C8B-B14F-4D97-AF65-F5344CB8AC3E}">
        <p14:creationId xmlns:p14="http://schemas.microsoft.com/office/powerpoint/2010/main" val="10279368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То виклик методу </a:t>
            </a:r>
            <a:r>
              <a:rPr lang="en-US" sz="1800" dirty="0">
                <a:solidFill>
                  <a:schemeClr val="accent5">
                    <a:lumMod val="75000"/>
                  </a:schemeClr>
                </a:solidFill>
                <a:latin typeface="Consolas" panose="020B0609020204030204" pitchFamily="49" charset="0"/>
              </a:rPr>
              <a:t>identify() </a:t>
            </a:r>
            <a:r>
              <a:rPr lang="uk-UA" sz="1800" dirty="0"/>
              <a:t>без вказування оператора дозволу області видимості призвів би до виклику </a:t>
            </a:r>
            <a:r>
              <a:rPr lang="en-US" sz="1800" dirty="0">
                <a:solidFill>
                  <a:schemeClr val="accent5">
                    <a:lumMod val="75000"/>
                  </a:schemeClr>
                </a:solidFill>
                <a:latin typeface="Consolas" panose="020B0609020204030204" pitchFamily="49" charset="0"/>
              </a:rPr>
              <a:t>identify()</a:t>
            </a:r>
            <a:r>
              <a:rPr lang="en-US" sz="1800" dirty="0"/>
              <a:t> </a:t>
            </a:r>
            <a:r>
              <a:rPr lang="uk-UA" sz="1800" dirty="0"/>
              <a:t>в поточному класі, тобто </a:t>
            </a:r>
            <a:r>
              <a:rPr lang="en-US" sz="1800" dirty="0">
                <a:solidFill>
                  <a:schemeClr val="accent5">
                    <a:lumMod val="75000"/>
                  </a:schemeClr>
                </a:solidFill>
                <a:latin typeface="Consolas" panose="020B0609020204030204" pitchFamily="49" charset="0"/>
              </a:rPr>
              <a:t>Child::identify()</a:t>
            </a:r>
            <a:r>
              <a:rPr lang="en-US" sz="1800" dirty="0"/>
              <a:t>. </a:t>
            </a:r>
            <a:r>
              <a:rPr lang="uk-UA" sz="1800" dirty="0"/>
              <a:t>Потім знову виклик </a:t>
            </a:r>
            <a:r>
              <a:rPr lang="en-US" sz="1800" dirty="0">
                <a:solidFill>
                  <a:schemeClr val="accent5">
                    <a:lumMod val="75000"/>
                  </a:schemeClr>
                </a:solidFill>
                <a:latin typeface="Consolas" panose="020B0609020204030204" pitchFamily="49" charset="0"/>
              </a:rPr>
              <a:t>Child::identify()</a:t>
            </a:r>
            <a:r>
              <a:rPr lang="en-US" sz="1800" dirty="0"/>
              <a:t>, </a:t>
            </a:r>
            <a:r>
              <a:rPr lang="uk-UA" sz="1800" dirty="0"/>
              <a:t>і ура — у нас вийшов нескінченний цикл. Тому використання оператора дозволу області видимості є обов’язковою умовою при зміні методів батьківського класу.</a:t>
            </a:r>
          </a:p>
        </p:txBody>
      </p:sp>
      <p:pic>
        <p:nvPicPr>
          <p:cNvPr id="5" name="Рисунок 4">
            <a:extLst>
              <a:ext uri="{FF2B5EF4-FFF2-40B4-BE49-F238E27FC236}">
                <a16:creationId xmlns:a16="http://schemas.microsoft.com/office/drawing/2014/main" id="{0E1B5CAC-710B-42C5-B5BD-50C0C4A997C3}"/>
              </a:ext>
            </a:extLst>
          </p:cNvPr>
          <p:cNvPicPr>
            <a:picLocks noChangeAspect="1"/>
          </p:cNvPicPr>
          <p:nvPr/>
        </p:nvPicPr>
        <p:blipFill>
          <a:blip r:embed="rId2"/>
          <a:stretch>
            <a:fillRect/>
          </a:stretch>
        </p:blipFill>
        <p:spPr>
          <a:xfrm>
            <a:off x="2852710" y="0"/>
            <a:ext cx="6486577" cy="4279103"/>
          </a:xfrm>
          <a:prstGeom prst="rect">
            <a:avLst/>
          </a:prstGeom>
        </p:spPr>
      </p:pic>
    </p:spTree>
    <p:extLst>
      <p:ext uri="{BB962C8B-B14F-4D97-AF65-F5344CB8AC3E}">
        <p14:creationId xmlns:p14="http://schemas.microsoft.com/office/powerpoint/2010/main" val="321080985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uk-UA" sz="3600" b="1" dirty="0"/>
              <a:t>Приховування методів батьківського класу</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err="1">
                <a:highlight>
                  <a:srgbClr val="00FF00"/>
                </a:highlight>
              </a:rPr>
              <a:t>Мова</a:t>
            </a:r>
            <a:r>
              <a:rPr lang="ru-RU" sz="1800" b="1" dirty="0">
                <a:highlight>
                  <a:srgbClr val="00FF00"/>
                </a:highlight>
              </a:rPr>
              <a:t> C++ </a:t>
            </a:r>
            <a:r>
              <a:rPr lang="ru-RU" sz="1800" b="1" dirty="0" err="1">
                <a:highlight>
                  <a:srgbClr val="00FF00"/>
                </a:highlight>
              </a:rPr>
              <a:t>надає</a:t>
            </a:r>
            <a:r>
              <a:rPr lang="ru-RU" sz="1800" b="1" dirty="0">
                <a:highlight>
                  <a:srgbClr val="00FF00"/>
                </a:highlight>
              </a:rPr>
              <a:t> </a:t>
            </a:r>
            <a:r>
              <a:rPr lang="ru-RU" sz="1800" b="1" dirty="0" err="1">
                <a:highlight>
                  <a:srgbClr val="00FF00"/>
                </a:highlight>
              </a:rPr>
              <a:t>можливість</a:t>
            </a:r>
            <a:r>
              <a:rPr lang="ru-RU" sz="1800" b="1" dirty="0">
                <a:highlight>
                  <a:srgbClr val="00FF00"/>
                </a:highlight>
              </a:rPr>
              <a:t> </a:t>
            </a:r>
            <a:r>
              <a:rPr lang="ru-RU" sz="1800" b="1" dirty="0" err="1">
                <a:highlight>
                  <a:srgbClr val="00FF00"/>
                </a:highlight>
              </a:rPr>
              <a:t>змінити</a:t>
            </a:r>
            <a:r>
              <a:rPr lang="ru-RU" sz="1800" b="1" dirty="0">
                <a:highlight>
                  <a:srgbClr val="00FF00"/>
                </a:highlight>
              </a:rPr>
              <a:t> </a:t>
            </a:r>
            <a:r>
              <a:rPr lang="ru-RU" sz="1800" b="1" dirty="0" err="1">
                <a:highlight>
                  <a:srgbClr val="00FF00"/>
                </a:highlight>
              </a:rPr>
              <a:t>специфікатор</a:t>
            </a:r>
            <a:r>
              <a:rPr lang="ru-RU" sz="1800" b="1" dirty="0">
                <a:highlight>
                  <a:srgbClr val="00FF00"/>
                </a:highlight>
              </a:rPr>
              <a:t> доступу </a:t>
            </a:r>
            <a:r>
              <a:rPr lang="ru-RU" sz="1800" b="1" dirty="0" err="1">
                <a:highlight>
                  <a:srgbClr val="00FF00"/>
                </a:highlight>
              </a:rPr>
              <a:t>батьківського</a:t>
            </a:r>
            <a:r>
              <a:rPr lang="ru-RU" sz="1800" b="1" dirty="0">
                <a:highlight>
                  <a:srgbClr val="00FF00"/>
                </a:highlight>
              </a:rPr>
              <a:t> члена в </a:t>
            </a:r>
            <a:r>
              <a:rPr lang="ru-RU" sz="1800" b="1" dirty="0" err="1">
                <a:highlight>
                  <a:srgbClr val="00FF00"/>
                </a:highlight>
              </a:rPr>
              <a:t>дочірньому</a:t>
            </a:r>
            <a:r>
              <a:rPr lang="ru-RU" sz="1800" b="1" dirty="0">
                <a:highlight>
                  <a:srgbClr val="00FF00"/>
                </a:highlight>
              </a:rPr>
              <a:t> </a:t>
            </a:r>
            <a:r>
              <a:rPr lang="ru-RU" sz="1800" b="1" dirty="0" err="1">
                <a:highlight>
                  <a:srgbClr val="00FF00"/>
                </a:highlight>
              </a:rPr>
              <a:t>класі</a:t>
            </a:r>
            <a:r>
              <a:rPr lang="ru-RU" sz="1800" b="1" dirty="0">
                <a:highlight>
                  <a:srgbClr val="00FF00"/>
                </a:highlight>
              </a:rPr>
              <a:t>. </a:t>
            </a:r>
            <a:r>
              <a:rPr lang="ru-RU" sz="1800" b="1" dirty="0" err="1">
                <a:highlight>
                  <a:srgbClr val="00FF00"/>
                </a:highlight>
              </a:rPr>
              <a:t>Це</a:t>
            </a:r>
            <a:r>
              <a:rPr lang="ru-RU" sz="1800" b="1" dirty="0">
                <a:highlight>
                  <a:srgbClr val="00FF00"/>
                </a:highlight>
              </a:rPr>
              <a:t> робиться за </a:t>
            </a:r>
            <a:r>
              <a:rPr lang="ru-RU" sz="1800" b="1" dirty="0" err="1">
                <a:highlight>
                  <a:srgbClr val="00FF00"/>
                </a:highlight>
              </a:rPr>
              <a:t>допомогою</a:t>
            </a:r>
            <a:r>
              <a:rPr lang="ru-RU" sz="1800" b="1" dirty="0">
                <a:highlight>
                  <a:srgbClr val="00FF00"/>
                </a:highlight>
              </a:rPr>
              <a:t> “</a:t>
            </a:r>
            <a:r>
              <a:rPr lang="ru-RU" sz="1800" b="1" dirty="0" err="1">
                <a:highlight>
                  <a:srgbClr val="00FF00"/>
                </a:highlight>
              </a:rPr>
              <a:t>using-оголошення</a:t>
            </a:r>
            <a:r>
              <a:rPr lang="ru-RU" sz="1800" b="1" dirty="0">
                <a:highlight>
                  <a:srgbClr val="00FF00"/>
                </a:highlight>
              </a:rPr>
              <a:t>”</a:t>
            </a:r>
            <a:r>
              <a:rPr lang="ru-RU" sz="1800" dirty="0"/>
              <a:t>. </a:t>
            </a:r>
            <a:r>
              <a:rPr lang="ru-RU" sz="1800" dirty="0" err="1"/>
              <a:t>Наприклад</a:t>
            </a:r>
            <a:r>
              <a:rPr lang="ru-RU" sz="1800" dirty="0"/>
              <a:t>, </a:t>
            </a:r>
            <a:r>
              <a:rPr lang="ru-RU" sz="1800" dirty="0" err="1"/>
              <a:t>розглянемо</a:t>
            </a:r>
            <a:r>
              <a:rPr lang="ru-RU" sz="1800" dirty="0"/>
              <a:t> </a:t>
            </a:r>
            <a:r>
              <a:rPr lang="ru-RU" sz="1800" dirty="0" err="1"/>
              <a:t>наступний</a:t>
            </a:r>
            <a:r>
              <a:rPr lang="ru-RU" sz="1800" dirty="0"/>
              <a:t> </a:t>
            </a:r>
            <a:r>
              <a:rPr lang="ru-RU" sz="1800" dirty="0" err="1"/>
              <a:t>клас</a:t>
            </a:r>
            <a:r>
              <a:rPr lang="ru-RU" sz="1800" dirty="0"/>
              <a:t> </a:t>
            </a:r>
            <a:r>
              <a:rPr lang="ru-RU" sz="1800" dirty="0" err="1">
                <a:solidFill>
                  <a:schemeClr val="accent5">
                    <a:lumMod val="75000"/>
                  </a:schemeClr>
                </a:solidFill>
                <a:latin typeface="Consolas" panose="020B0609020204030204" pitchFamily="49" charset="0"/>
              </a:rPr>
              <a:t>Parent</a:t>
            </a:r>
            <a:r>
              <a:rPr lang="ru-RU" sz="1800" dirty="0"/>
              <a:t>:</a:t>
            </a:r>
            <a:endParaRPr lang="uk-UA" sz="1800" dirty="0"/>
          </a:p>
        </p:txBody>
      </p:sp>
      <p:pic>
        <p:nvPicPr>
          <p:cNvPr id="5" name="Рисунок 4">
            <a:extLst>
              <a:ext uri="{FF2B5EF4-FFF2-40B4-BE49-F238E27FC236}">
                <a16:creationId xmlns:a16="http://schemas.microsoft.com/office/drawing/2014/main" id="{F6FE91F9-8EDA-4238-83DB-53C0B7089E53}"/>
              </a:ext>
            </a:extLst>
          </p:cNvPr>
          <p:cNvPicPr>
            <a:picLocks noChangeAspect="1"/>
          </p:cNvPicPr>
          <p:nvPr/>
        </p:nvPicPr>
        <p:blipFill>
          <a:blip r:embed="rId2"/>
          <a:stretch>
            <a:fillRect/>
          </a:stretch>
        </p:blipFill>
        <p:spPr>
          <a:xfrm>
            <a:off x="946838" y="2297383"/>
            <a:ext cx="5149161" cy="4479593"/>
          </a:xfrm>
          <a:prstGeom prst="rect">
            <a:avLst/>
          </a:prstGeom>
        </p:spPr>
      </p:pic>
    </p:spTree>
    <p:extLst>
      <p:ext uri="{BB962C8B-B14F-4D97-AF65-F5344CB8AC3E}">
        <p14:creationId xmlns:p14="http://schemas.microsoft.com/office/powerpoint/2010/main" val="230226948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uk-UA" sz="3600" b="1" dirty="0"/>
              <a:t>Приховування методів батьківського класу</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Оскільки </a:t>
            </a:r>
            <a:r>
              <a:rPr lang="en-US" sz="1800" dirty="0">
                <a:solidFill>
                  <a:schemeClr val="accent5">
                    <a:lumMod val="75000"/>
                  </a:schemeClr>
                </a:solidFill>
                <a:latin typeface="Consolas" panose="020B0609020204030204" pitchFamily="49" charset="0"/>
              </a:rPr>
              <a:t>Parent::</a:t>
            </a:r>
            <a:r>
              <a:rPr lang="en-US" sz="1800" dirty="0" err="1">
                <a:solidFill>
                  <a:schemeClr val="accent5">
                    <a:lumMod val="75000"/>
                  </a:schemeClr>
                </a:solidFill>
                <a:latin typeface="Consolas" panose="020B0609020204030204" pitchFamily="49" charset="0"/>
              </a:rPr>
              <a:t>printValue</a:t>
            </a:r>
            <a:r>
              <a:rPr lang="en-US" sz="1800" dirty="0">
                <a:solidFill>
                  <a:schemeClr val="accent5">
                    <a:lumMod val="75000"/>
                  </a:schemeClr>
                </a:solidFill>
                <a:latin typeface="Consolas" panose="020B0609020204030204" pitchFamily="49" charset="0"/>
              </a:rPr>
              <a:t>()</a:t>
            </a:r>
            <a:r>
              <a:rPr lang="en-US" sz="1800" dirty="0"/>
              <a:t> </a:t>
            </a:r>
            <a:r>
              <a:rPr lang="uk-UA" sz="1800" dirty="0"/>
              <a:t>оголошений як </a:t>
            </a:r>
            <a:r>
              <a:rPr lang="en-US" sz="1800" dirty="0">
                <a:solidFill>
                  <a:schemeClr val="accent5">
                    <a:lumMod val="75000"/>
                  </a:schemeClr>
                </a:solidFill>
                <a:latin typeface="Consolas" panose="020B0609020204030204" pitchFamily="49" charset="0"/>
              </a:rPr>
              <a:t>protected</a:t>
            </a:r>
            <a:r>
              <a:rPr lang="en-US" sz="1800" dirty="0"/>
              <a:t>, </a:t>
            </a:r>
            <a:r>
              <a:rPr lang="uk-UA" sz="1800" dirty="0"/>
              <a:t>то він доступний тільки іншим членам </a:t>
            </a:r>
            <a:r>
              <a:rPr lang="en-US" sz="1800" dirty="0">
                <a:solidFill>
                  <a:schemeClr val="accent5">
                    <a:lumMod val="75000"/>
                  </a:schemeClr>
                </a:solidFill>
                <a:latin typeface="Consolas" panose="020B0609020204030204" pitchFamily="49" charset="0"/>
              </a:rPr>
              <a:t>Parent</a:t>
            </a:r>
            <a:r>
              <a:rPr lang="en-US" sz="1800" dirty="0"/>
              <a:t> </a:t>
            </a:r>
            <a:r>
              <a:rPr lang="uk-UA" sz="1800" dirty="0"/>
              <a:t>і своїм дочірнім класам. Для інших об’єктів доступ до нього закритий.</a:t>
            </a:r>
          </a:p>
          <a:p>
            <a:pPr marL="540000" indent="360000">
              <a:lnSpc>
                <a:spcPct val="150000"/>
              </a:lnSpc>
              <a:spcBef>
                <a:spcPts val="0"/>
              </a:spcBef>
              <a:buNone/>
            </a:pPr>
            <a:r>
              <a:rPr lang="uk-UA" sz="1800" dirty="0"/>
              <a:t>Визначимо клас </a:t>
            </a:r>
            <a:r>
              <a:rPr lang="en-US" sz="1800" dirty="0">
                <a:solidFill>
                  <a:schemeClr val="accent5">
                    <a:lumMod val="75000"/>
                  </a:schemeClr>
                </a:solidFill>
                <a:latin typeface="Consolas" panose="020B0609020204030204" pitchFamily="49" charset="0"/>
              </a:rPr>
              <a:t>Child</a:t>
            </a:r>
            <a:r>
              <a:rPr lang="en-US" sz="1800" dirty="0"/>
              <a:t>, </a:t>
            </a:r>
            <a:r>
              <a:rPr lang="uk-UA" sz="1800" dirty="0"/>
              <a:t>який змінює специфікатор доступу </a:t>
            </a:r>
            <a:r>
              <a:rPr lang="en-US" sz="1800" dirty="0" err="1">
                <a:solidFill>
                  <a:schemeClr val="accent5">
                    <a:lumMod val="75000"/>
                  </a:schemeClr>
                </a:solidFill>
                <a:latin typeface="Consolas" panose="020B0609020204030204" pitchFamily="49" charset="0"/>
              </a:rPr>
              <a:t>printValue</a:t>
            </a:r>
            <a:r>
              <a:rPr lang="en-US" sz="1800" dirty="0">
                <a:solidFill>
                  <a:schemeClr val="accent5">
                    <a:lumMod val="75000"/>
                  </a:schemeClr>
                </a:solidFill>
                <a:latin typeface="Consolas" panose="020B0609020204030204" pitchFamily="49" charset="0"/>
              </a:rPr>
              <a:t>()</a:t>
            </a:r>
            <a:r>
              <a:rPr lang="en-US" sz="1800" dirty="0">
                <a:solidFill>
                  <a:schemeClr val="accent5">
                    <a:lumMod val="75000"/>
                  </a:schemeClr>
                </a:solidFill>
              </a:rPr>
              <a:t> </a:t>
            </a:r>
            <a:r>
              <a:rPr lang="uk-UA" sz="1800" dirty="0"/>
              <a:t>з </a:t>
            </a:r>
            <a:r>
              <a:rPr lang="en-US" sz="1800" dirty="0">
                <a:solidFill>
                  <a:schemeClr val="accent5">
                    <a:lumMod val="75000"/>
                  </a:schemeClr>
                </a:solidFill>
                <a:latin typeface="Consolas" panose="020B0609020204030204" pitchFamily="49" charset="0"/>
              </a:rPr>
              <a:t>protected</a:t>
            </a:r>
            <a:r>
              <a:rPr lang="en-US" sz="1800" dirty="0"/>
              <a:t> </a:t>
            </a:r>
            <a:r>
              <a:rPr lang="uk-UA" sz="1800" dirty="0"/>
              <a:t>на </a:t>
            </a:r>
            <a:r>
              <a:rPr lang="en-US" sz="1800" dirty="0">
                <a:solidFill>
                  <a:schemeClr val="accent5">
                    <a:lumMod val="75000"/>
                  </a:schemeClr>
                </a:solidFill>
                <a:latin typeface="Consolas" panose="020B0609020204030204" pitchFamily="49" charset="0"/>
              </a:rPr>
              <a:t>public</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Це</a:t>
            </a:r>
            <a:r>
              <a:rPr lang="ru-RU" sz="1800" dirty="0"/>
              <a:t> </a:t>
            </a:r>
            <a:r>
              <a:rPr lang="ru-RU" sz="1800" dirty="0" err="1"/>
              <a:t>означає</a:t>
            </a:r>
            <a:r>
              <a:rPr lang="ru-RU" sz="1800" dirty="0"/>
              <a:t>, </a:t>
            </a:r>
            <a:r>
              <a:rPr lang="ru-RU" sz="1800" dirty="0" err="1"/>
              <a:t>що</a:t>
            </a:r>
            <a:r>
              <a:rPr lang="ru-RU" sz="1800" dirty="0"/>
              <a:t> </a:t>
            </a:r>
            <a:r>
              <a:rPr lang="ru-RU" sz="1800" dirty="0" err="1"/>
              <a:t>наступний</a:t>
            </a:r>
            <a:r>
              <a:rPr lang="ru-RU" sz="1800" dirty="0"/>
              <a:t> код </a:t>
            </a:r>
            <a:r>
              <a:rPr lang="ru-RU" sz="1800" dirty="0" err="1"/>
              <a:t>виконається</a:t>
            </a:r>
            <a:r>
              <a:rPr lang="ru-RU" sz="1800" dirty="0"/>
              <a:t> без </a:t>
            </a:r>
            <a:r>
              <a:rPr lang="ru-RU" sz="1800" dirty="0" err="1"/>
              <a:t>помилок</a:t>
            </a:r>
            <a:r>
              <a:rPr lang="ru-RU" sz="1800" dirty="0"/>
              <a:t>:</a:t>
            </a:r>
            <a:endParaRPr lang="uk-UA" sz="1800" dirty="0"/>
          </a:p>
        </p:txBody>
      </p:sp>
      <p:pic>
        <p:nvPicPr>
          <p:cNvPr id="5" name="Рисунок 4">
            <a:extLst>
              <a:ext uri="{FF2B5EF4-FFF2-40B4-BE49-F238E27FC236}">
                <a16:creationId xmlns:a16="http://schemas.microsoft.com/office/drawing/2014/main" id="{2ED55D30-EEF8-4BC5-9426-7545769ACF77}"/>
              </a:ext>
            </a:extLst>
          </p:cNvPr>
          <p:cNvPicPr>
            <a:picLocks noChangeAspect="1"/>
          </p:cNvPicPr>
          <p:nvPr/>
        </p:nvPicPr>
        <p:blipFill>
          <a:blip r:embed="rId2"/>
          <a:stretch>
            <a:fillRect/>
          </a:stretch>
        </p:blipFill>
        <p:spPr>
          <a:xfrm>
            <a:off x="1327229" y="2079763"/>
            <a:ext cx="9537539" cy="3556165"/>
          </a:xfrm>
          <a:prstGeom prst="rect">
            <a:avLst/>
          </a:prstGeom>
        </p:spPr>
      </p:pic>
    </p:spTree>
    <p:extLst>
      <p:ext uri="{BB962C8B-B14F-4D97-AF65-F5344CB8AC3E}">
        <p14:creationId xmlns:p14="http://schemas.microsoft.com/office/powerpoint/2010/main" val="183760194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Тут є дві примітки:</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t>   По-перше</a:t>
            </a:r>
            <a:r>
              <a:rPr lang="uk-UA" sz="1800" dirty="0"/>
              <a:t>, ви можете змінити специфікатори доступу тільки для тих членів батьківського класу, до яких є доступ у дочірнього класу. Ви не зможете змінити специфікатор доступу члена батьківського класу з </a:t>
            </a:r>
            <a:r>
              <a:rPr lang="en-US" sz="1800" dirty="0"/>
              <a:t>private </a:t>
            </a:r>
            <a:r>
              <a:rPr lang="uk-UA" sz="1800" dirty="0"/>
              <a:t>на </a:t>
            </a:r>
            <a:r>
              <a:rPr lang="en-US" sz="1800" dirty="0"/>
              <a:t>protected </a:t>
            </a:r>
            <a:r>
              <a:rPr lang="uk-UA" sz="1800" dirty="0"/>
              <a:t>або </a:t>
            </a:r>
            <a:r>
              <a:rPr lang="en-US" sz="1800" dirty="0"/>
              <a:t>public, </a:t>
            </a:r>
            <a:r>
              <a:rPr lang="uk-UA" sz="1800" dirty="0"/>
              <a:t>оскільки дочірній клас не має доступу до </a:t>
            </a:r>
            <a:r>
              <a:rPr lang="en-US" sz="1800" dirty="0"/>
              <a:t>private-</a:t>
            </a:r>
            <a:r>
              <a:rPr lang="uk-UA" sz="1800" dirty="0"/>
              <a:t>членів батьківського класу.</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t>   По-друге</a:t>
            </a:r>
            <a:r>
              <a:rPr lang="uk-UA" sz="1800" dirty="0"/>
              <a:t>, починаючи з </a:t>
            </a:r>
            <a:r>
              <a:rPr lang="en-US" sz="1800" dirty="0"/>
              <a:t>C++11 </a:t>
            </a:r>
            <a:r>
              <a:rPr lang="uk-UA" sz="1800" dirty="0"/>
              <a:t>використання “</a:t>
            </a:r>
            <a:r>
              <a:rPr lang="en-US" sz="1800" dirty="0"/>
              <a:t>using-</a:t>
            </a:r>
            <a:r>
              <a:rPr lang="uk-UA" sz="1800" dirty="0"/>
              <a:t>оголошення” є кращим способом зміни специфікаторів доступу. Однак ви також можете використовувати “</a:t>
            </a:r>
            <a:r>
              <a:rPr lang="en-US" sz="1800" dirty="0"/>
              <a:t>access-</a:t>
            </a:r>
            <a:r>
              <a:rPr lang="uk-UA" sz="1800" dirty="0"/>
              <a:t>оголошення”. Це працює ідентично “</a:t>
            </a:r>
            <a:r>
              <a:rPr lang="en-US" sz="1800" dirty="0"/>
              <a:t>using-</a:t>
            </a:r>
            <a:r>
              <a:rPr lang="uk-UA" sz="1800" dirty="0"/>
              <a:t>оголошенню”, тільки без ключового слова </a:t>
            </a:r>
            <a:r>
              <a:rPr lang="en-US" sz="1800" dirty="0"/>
              <a:t>using. </a:t>
            </a:r>
            <a:r>
              <a:rPr lang="uk-UA" sz="1800" dirty="0"/>
              <a:t>Зараз цей спосіб вважається застарілим, але, переглядаючи старий код, ви можете побачити “</a:t>
            </a:r>
            <a:r>
              <a:rPr lang="en-US" sz="1800" dirty="0"/>
              <a:t>access-</a:t>
            </a:r>
            <a:r>
              <a:rPr lang="uk-UA" sz="1800" dirty="0"/>
              <a:t>оголошення”, тому про це варто знати.</a:t>
            </a:r>
          </a:p>
        </p:txBody>
      </p:sp>
      <p:pic>
        <p:nvPicPr>
          <p:cNvPr id="5" name="Рисунок 4">
            <a:extLst>
              <a:ext uri="{FF2B5EF4-FFF2-40B4-BE49-F238E27FC236}">
                <a16:creationId xmlns:a16="http://schemas.microsoft.com/office/drawing/2014/main" id="{CD3DF36B-5750-431B-809D-640FC1FBDBC5}"/>
              </a:ext>
            </a:extLst>
          </p:cNvPr>
          <p:cNvPicPr>
            <a:picLocks noChangeAspect="1"/>
          </p:cNvPicPr>
          <p:nvPr/>
        </p:nvPicPr>
        <p:blipFill>
          <a:blip r:embed="rId2"/>
          <a:stretch>
            <a:fillRect/>
          </a:stretch>
        </p:blipFill>
        <p:spPr>
          <a:xfrm>
            <a:off x="2959260" y="0"/>
            <a:ext cx="6273478" cy="2362045"/>
          </a:xfrm>
          <a:prstGeom prst="rect">
            <a:avLst/>
          </a:prstGeom>
        </p:spPr>
      </p:pic>
    </p:spTree>
    <p:extLst>
      <p:ext uri="{BB962C8B-B14F-4D97-AF65-F5344CB8AC3E}">
        <p14:creationId xmlns:p14="http://schemas.microsoft.com/office/powerpoint/2010/main" val="1507038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2800" b="1" dirty="0" err="1"/>
              <a:t>Приховування</a:t>
            </a:r>
            <a:r>
              <a:rPr lang="ru-RU" sz="2800" b="1" dirty="0"/>
              <a:t> </a:t>
            </a:r>
            <a:r>
              <a:rPr lang="ru-RU" sz="2800" b="1" dirty="0" err="1"/>
              <a:t>батьківських</a:t>
            </a:r>
            <a:r>
              <a:rPr lang="ru-RU" sz="2800" b="1" dirty="0"/>
              <a:t> </a:t>
            </a:r>
            <a:r>
              <a:rPr lang="ru-RU" sz="2800" b="1" dirty="0" err="1"/>
              <a:t>методів</a:t>
            </a:r>
            <a:r>
              <a:rPr lang="ru-RU" sz="2800" b="1" dirty="0"/>
              <a:t> в </a:t>
            </a:r>
            <a:r>
              <a:rPr lang="ru-RU" sz="2800" b="1" dirty="0" err="1"/>
              <a:t>дочірньому</a:t>
            </a:r>
            <a:r>
              <a:rPr lang="ru-RU" sz="2800" b="1" dirty="0"/>
              <a:t> </a:t>
            </a:r>
            <a:r>
              <a:rPr lang="ru-RU" sz="2800" b="1" dirty="0" err="1"/>
              <a:t>класі</a:t>
            </a:r>
            <a:endParaRPr lang="uk-UA" sz="28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У мові </a:t>
            </a:r>
            <a:r>
              <a:rPr lang="en-US" sz="1800" dirty="0"/>
              <a:t>C++ </a:t>
            </a:r>
            <a:r>
              <a:rPr lang="uk-UA" sz="1800" dirty="0"/>
              <a:t>неможливо видалити або обмежити функціонал батьківського класу, крім як за допомогою безпосередньої зміни вихідного коду. </a:t>
            </a:r>
            <a:r>
              <a:rPr lang="uk-UA" sz="1800" b="1" dirty="0">
                <a:highlight>
                  <a:srgbClr val="00FF00"/>
                </a:highlight>
              </a:rPr>
              <a:t>Однак в дочірньому класі ви можете приховати функціонал, який існує в батьківському класі</a:t>
            </a:r>
            <a:r>
              <a:rPr lang="uk-UA" sz="1800" dirty="0"/>
              <a:t>, так щоб до нього не можна було отримати доступ через об’єкти дочірнього класу. Це робиться шляхом зміни відповідних специфікаторів доступу.</a:t>
            </a:r>
          </a:p>
          <a:p>
            <a:pPr marL="540000" indent="360000">
              <a:lnSpc>
                <a:spcPct val="150000"/>
              </a:lnSpc>
              <a:spcBef>
                <a:spcPts val="0"/>
              </a:spcBef>
              <a:buNone/>
            </a:pPr>
            <a:r>
              <a:rPr lang="uk-UA" sz="1800" dirty="0"/>
              <a:t>Наприклад, ви можете зробити закритим відкритий член батьківського класу:</a:t>
            </a:r>
          </a:p>
        </p:txBody>
      </p:sp>
    </p:spTree>
    <p:extLst>
      <p:ext uri="{BB962C8B-B14F-4D97-AF65-F5344CB8AC3E}">
        <p14:creationId xmlns:p14="http://schemas.microsoft.com/office/powerpoint/2010/main" val="2411267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Ще один приклад</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1" y="857692"/>
            <a:ext cx="6291103" cy="6000307"/>
          </a:xfrm>
        </p:spPr>
        <p:txBody>
          <a:bodyPr>
            <a:normAutofit/>
          </a:bodyPr>
          <a:lstStyle/>
          <a:p>
            <a:pPr marL="540000" indent="360000">
              <a:lnSpc>
                <a:spcPct val="150000"/>
              </a:lnSpc>
              <a:spcBef>
                <a:spcPts val="0"/>
              </a:spcBef>
              <a:buNone/>
            </a:pPr>
            <a:r>
              <a:rPr lang="uk-UA" sz="1800" dirty="0"/>
              <a:t>Зверніть увагу, оскільки ми реалізували всі наші функції в заголовку (заради збереження стислості прикладу), у нас немає </a:t>
            </a:r>
            <a:r>
              <a:rPr lang="en-US" sz="1800" dirty="0">
                <a:solidFill>
                  <a:schemeClr val="accent5">
                    <a:lumMod val="75000"/>
                  </a:schemeClr>
                </a:solidFill>
                <a:latin typeface="Consolas" panose="020B0609020204030204" pitchFamily="49" charset="0"/>
              </a:rPr>
              <a:t>Point2D.cpp</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Клас </a:t>
            </a:r>
            <a:r>
              <a:rPr lang="en-US" sz="1800" dirty="0">
                <a:solidFill>
                  <a:schemeClr val="accent5">
                    <a:lumMod val="75000"/>
                  </a:schemeClr>
                </a:solidFill>
                <a:latin typeface="Consolas" panose="020B0609020204030204" pitchFamily="49" charset="0"/>
              </a:rPr>
              <a:t>Point2D</a:t>
            </a:r>
            <a:r>
              <a:rPr lang="en-US" sz="1800" dirty="0"/>
              <a:t> </a:t>
            </a:r>
            <a:r>
              <a:rPr lang="uk-UA" sz="1800" dirty="0"/>
              <a:t>є цілим, яке складається з частин: </a:t>
            </a:r>
            <a:r>
              <a:rPr lang="en-US" sz="1800" dirty="0">
                <a:solidFill>
                  <a:schemeClr val="accent5">
                    <a:lumMod val="75000"/>
                  </a:schemeClr>
                </a:solidFill>
                <a:latin typeface="Consolas" panose="020B0609020204030204" pitchFamily="49" charset="0"/>
              </a:rPr>
              <a:t>x</a:t>
            </a:r>
            <a:r>
              <a:rPr lang="en-US" sz="1800" dirty="0"/>
              <a:t> </a:t>
            </a:r>
            <a:r>
              <a:rPr lang="uk-UA" sz="1800" dirty="0"/>
              <a:t>і </a:t>
            </a:r>
            <a:r>
              <a:rPr lang="en-US" sz="1800" dirty="0">
                <a:solidFill>
                  <a:schemeClr val="accent5">
                    <a:lumMod val="75000"/>
                  </a:schemeClr>
                </a:solidFill>
                <a:latin typeface="Consolas" panose="020B0609020204030204" pitchFamily="49" charset="0"/>
              </a:rPr>
              <a:t>y</a:t>
            </a:r>
            <a:r>
              <a:rPr lang="en-US" sz="1800" dirty="0"/>
              <a:t>, </a:t>
            </a:r>
            <a:r>
              <a:rPr lang="uk-UA" sz="1800" dirty="0"/>
              <a:t>тривалість життя яких безпосередньо залежить від тривалості життя об’єктів класу </a:t>
            </a:r>
            <a:r>
              <a:rPr lang="en-US" sz="1800" dirty="0">
                <a:solidFill>
                  <a:schemeClr val="accent5">
                    <a:lumMod val="75000"/>
                  </a:schemeClr>
                </a:solidFill>
                <a:latin typeface="Consolas" panose="020B0609020204030204" pitchFamily="49" charset="0"/>
              </a:rPr>
              <a:t>Point2D</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Тепер створимо клас </a:t>
            </a:r>
            <a:r>
              <a:rPr lang="en-US" sz="1800" dirty="0">
                <a:solidFill>
                  <a:schemeClr val="accent5">
                    <a:lumMod val="75000"/>
                  </a:schemeClr>
                </a:solidFill>
                <a:latin typeface="Consolas" panose="020B0609020204030204" pitchFamily="49" charset="0"/>
              </a:rPr>
              <a:t>Creature</a:t>
            </a:r>
            <a:r>
              <a:rPr lang="en-US" sz="1800" dirty="0"/>
              <a:t>. </a:t>
            </a:r>
            <a:r>
              <a:rPr lang="uk-UA" sz="1800" dirty="0"/>
              <a:t>У нашої істоти буде 2 властивості: </a:t>
            </a:r>
            <a:r>
              <a:rPr lang="uk-UA" sz="1800" b="1" dirty="0"/>
              <a:t>ім’я</a:t>
            </a:r>
            <a:r>
              <a:rPr lang="uk-UA" sz="1800" dirty="0"/>
              <a:t> (рядок) і </a:t>
            </a:r>
            <a:r>
              <a:rPr lang="uk-UA" sz="1800" b="1" dirty="0"/>
              <a:t>місце розташування</a:t>
            </a:r>
            <a:r>
              <a:rPr lang="uk-UA" sz="1800" dirty="0"/>
              <a:t> (об’єкт класу </a:t>
            </a:r>
            <a:r>
              <a:rPr lang="en-US" sz="1800" dirty="0">
                <a:solidFill>
                  <a:schemeClr val="accent5">
                    <a:lumMod val="75000"/>
                  </a:schemeClr>
                </a:solidFill>
                <a:latin typeface="Consolas" panose="020B0609020204030204" pitchFamily="49" charset="0"/>
              </a:rPr>
              <a:t>Point2D</a:t>
            </a:r>
            <a:r>
              <a:rPr lang="en-US" sz="1800" dirty="0"/>
              <a:t>).</a:t>
            </a:r>
            <a:endParaRPr lang="uk-UA" sz="1800" dirty="0"/>
          </a:p>
        </p:txBody>
      </p:sp>
      <p:pic>
        <p:nvPicPr>
          <p:cNvPr id="5" name="Рисунок 4">
            <a:extLst>
              <a:ext uri="{FF2B5EF4-FFF2-40B4-BE49-F238E27FC236}">
                <a16:creationId xmlns:a16="http://schemas.microsoft.com/office/drawing/2014/main" id="{2447162D-30A1-4655-BF15-E23959386D4C}"/>
              </a:ext>
            </a:extLst>
          </p:cNvPr>
          <p:cNvPicPr>
            <a:picLocks noChangeAspect="1"/>
          </p:cNvPicPr>
          <p:nvPr/>
        </p:nvPicPr>
        <p:blipFill>
          <a:blip r:embed="rId2"/>
          <a:stretch>
            <a:fillRect/>
          </a:stretch>
        </p:blipFill>
        <p:spPr>
          <a:xfrm>
            <a:off x="6291105" y="738554"/>
            <a:ext cx="5900894" cy="6119446"/>
          </a:xfrm>
          <a:prstGeom prst="rect">
            <a:avLst/>
          </a:prstGeom>
        </p:spPr>
      </p:pic>
    </p:spTree>
    <p:extLst>
      <p:ext uri="{BB962C8B-B14F-4D97-AF65-F5344CB8AC3E}">
        <p14:creationId xmlns:p14="http://schemas.microsoft.com/office/powerpoint/2010/main" val="270226729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2800" b="1" dirty="0" err="1"/>
              <a:t>Приховування</a:t>
            </a:r>
            <a:r>
              <a:rPr lang="ru-RU" sz="2800" b="1" dirty="0"/>
              <a:t> </a:t>
            </a:r>
            <a:r>
              <a:rPr lang="ru-RU" sz="2800" b="1" dirty="0" err="1"/>
              <a:t>батьківських</a:t>
            </a:r>
            <a:r>
              <a:rPr lang="ru-RU" sz="2800" b="1" dirty="0"/>
              <a:t> </a:t>
            </a:r>
            <a:r>
              <a:rPr lang="ru-RU" sz="2800" b="1" dirty="0" err="1"/>
              <a:t>методів</a:t>
            </a:r>
            <a:r>
              <a:rPr lang="ru-RU" sz="2800" b="1" dirty="0"/>
              <a:t> в </a:t>
            </a:r>
            <a:r>
              <a:rPr lang="ru-RU" sz="2800" b="1" dirty="0" err="1"/>
              <a:t>дочірньому</a:t>
            </a:r>
            <a:r>
              <a:rPr lang="ru-RU" sz="2800" b="1" dirty="0"/>
              <a:t> </a:t>
            </a:r>
            <a:r>
              <a:rPr lang="ru-RU" sz="2800" b="1" dirty="0" err="1"/>
              <a:t>класі</a:t>
            </a:r>
            <a:endParaRPr lang="uk-UA" sz="28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1E5D1647-4BA0-4DF2-BF0A-83E0DF4FD63F}"/>
              </a:ext>
            </a:extLst>
          </p:cNvPr>
          <p:cNvPicPr>
            <a:picLocks noChangeAspect="1"/>
          </p:cNvPicPr>
          <p:nvPr/>
        </p:nvPicPr>
        <p:blipFill>
          <a:blip r:embed="rId2"/>
          <a:stretch>
            <a:fillRect/>
          </a:stretch>
        </p:blipFill>
        <p:spPr>
          <a:xfrm>
            <a:off x="1432461" y="0"/>
            <a:ext cx="9327078" cy="6858000"/>
          </a:xfrm>
          <a:prstGeom prst="rect">
            <a:avLst/>
          </a:prstGeom>
        </p:spPr>
      </p:pic>
    </p:spTree>
    <p:extLst>
      <p:ext uri="{BB962C8B-B14F-4D97-AF65-F5344CB8AC3E}">
        <p14:creationId xmlns:p14="http://schemas.microsoft.com/office/powerpoint/2010/main" val="71895896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2800" b="1" dirty="0" err="1"/>
              <a:t>Приховування</a:t>
            </a:r>
            <a:r>
              <a:rPr lang="ru-RU" sz="2800" b="1" dirty="0"/>
              <a:t> </a:t>
            </a:r>
            <a:r>
              <a:rPr lang="ru-RU" sz="2800" b="1" dirty="0" err="1"/>
              <a:t>батьківських</a:t>
            </a:r>
            <a:r>
              <a:rPr lang="ru-RU" sz="2800" b="1" dirty="0"/>
              <a:t> </a:t>
            </a:r>
            <a:r>
              <a:rPr lang="ru-RU" sz="2800" b="1" dirty="0" err="1"/>
              <a:t>методів</a:t>
            </a:r>
            <a:r>
              <a:rPr lang="ru-RU" sz="2800" b="1" dirty="0"/>
              <a:t> в </a:t>
            </a:r>
            <a:r>
              <a:rPr lang="ru-RU" sz="2800" b="1" dirty="0" err="1"/>
              <a:t>дочірньому</a:t>
            </a:r>
            <a:r>
              <a:rPr lang="ru-RU" sz="2800" b="1" dirty="0"/>
              <a:t> </a:t>
            </a:r>
            <a:r>
              <a:rPr lang="ru-RU" sz="2800" b="1" dirty="0" err="1"/>
              <a:t>класі</a:t>
            </a:r>
            <a:endParaRPr lang="uk-UA" sz="28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Це дозволяє </a:t>
            </a:r>
            <a:r>
              <a:rPr lang="uk-UA" sz="1800" dirty="0" err="1"/>
              <a:t>інкапсулювати</a:t>
            </a:r>
            <a:r>
              <a:rPr lang="uk-UA" sz="1800" dirty="0"/>
              <a:t> дані батьківського класу в дочірньому класі. В якості альтернативи можна використати спадкування типу </a:t>
            </a:r>
            <a:r>
              <a:rPr lang="en-US" sz="1800" dirty="0">
                <a:solidFill>
                  <a:schemeClr val="accent5">
                    <a:lumMod val="75000"/>
                  </a:schemeClr>
                </a:solidFill>
                <a:latin typeface="Consolas" panose="020B0609020204030204" pitchFamily="49" charset="0"/>
              </a:rPr>
              <a:t>private</a:t>
            </a:r>
            <a:r>
              <a:rPr lang="en-US" sz="1800" dirty="0"/>
              <a:t>, </a:t>
            </a:r>
            <a:r>
              <a:rPr lang="uk-UA" sz="1800" dirty="0"/>
              <a:t>що призведе до того, що всі успадковані </a:t>
            </a:r>
            <a:r>
              <a:rPr lang="en-US" sz="1800" dirty="0">
                <a:solidFill>
                  <a:schemeClr val="accent5">
                    <a:lumMod val="75000"/>
                  </a:schemeClr>
                </a:solidFill>
                <a:latin typeface="Consolas" panose="020B0609020204030204" pitchFamily="49" charset="0"/>
              </a:rPr>
              <a:t>public-</a:t>
            </a:r>
            <a:r>
              <a:rPr lang="en-US" sz="1800" dirty="0"/>
              <a:t> </a:t>
            </a:r>
            <a:r>
              <a:rPr lang="uk-UA" sz="1800" dirty="0"/>
              <a:t>і </a:t>
            </a:r>
            <a:r>
              <a:rPr lang="en-US" sz="1800" dirty="0">
                <a:solidFill>
                  <a:schemeClr val="accent5">
                    <a:lumMod val="75000"/>
                  </a:schemeClr>
                </a:solidFill>
                <a:latin typeface="Consolas" panose="020B0609020204030204" pitchFamily="49" charset="0"/>
              </a:rPr>
              <a:t>protected-</a:t>
            </a:r>
            <a:r>
              <a:rPr lang="uk-UA" sz="1800" dirty="0"/>
              <a:t>члени класу </a:t>
            </a:r>
            <a:r>
              <a:rPr lang="en-US" sz="1800" dirty="0">
                <a:solidFill>
                  <a:schemeClr val="accent5">
                    <a:lumMod val="75000"/>
                  </a:schemeClr>
                </a:solidFill>
                <a:latin typeface="Consolas" panose="020B0609020204030204" pitchFamily="49" charset="0"/>
              </a:rPr>
              <a:t>Parent</a:t>
            </a:r>
            <a:r>
              <a:rPr lang="en-US" sz="1800" dirty="0"/>
              <a:t> </a:t>
            </a:r>
            <a:r>
              <a:rPr lang="uk-UA" sz="1800" dirty="0"/>
              <a:t>стануть </a:t>
            </a:r>
            <a:r>
              <a:rPr lang="en-US" sz="1800" dirty="0">
                <a:solidFill>
                  <a:schemeClr val="accent5">
                    <a:lumMod val="75000"/>
                  </a:schemeClr>
                </a:solidFill>
                <a:latin typeface="Consolas" panose="020B0609020204030204" pitchFamily="49" charset="0"/>
              </a:rPr>
              <a:t>private</a:t>
            </a:r>
            <a:r>
              <a:rPr lang="en-US" sz="1800" dirty="0"/>
              <a:t> </a:t>
            </a:r>
            <a:r>
              <a:rPr lang="uk-UA" sz="1800" dirty="0"/>
              <a:t>в класі </a:t>
            </a:r>
            <a:r>
              <a:rPr lang="en-US" sz="1800" dirty="0">
                <a:solidFill>
                  <a:schemeClr val="accent5">
                    <a:lumMod val="75000"/>
                  </a:schemeClr>
                </a:solidFill>
                <a:latin typeface="Consolas" panose="020B0609020204030204" pitchFamily="49" charset="0"/>
              </a:rPr>
              <a:t>Child</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Ви також можете закрити батьківські методи в дочірньому класі, використовуючи ключове слово </a:t>
            </a:r>
            <a:r>
              <a:rPr lang="en-US" sz="1800" dirty="0">
                <a:solidFill>
                  <a:schemeClr val="accent5">
                    <a:lumMod val="75000"/>
                  </a:schemeClr>
                </a:solidFill>
                <a:latin typeface="Consolas" panose="020B0609020204030204" pitchFamily="49" charset="0"/>
              </a:rPr>
              <a:t>delete</a:t>
            </a:r>
            <a:r>
              <a:rPr lang="en-US" sz="1800" dirty="0"/>
              <a:t>:</a:t>
            </a:r>
            <a:endParaRPr lang="uk-UA" sz="1800" dirty="0"/>
          </a:p>
        </p:txBody>
      </p:sp>
    </p:spTree>
    <p:extLst>
      <p:ext uri="{BB962C8B-B14F-4D97-AF65-F5344CB8AC3E}">
        <p14:creationId xmlns:p14="http://schemas.microsoft.com/office/powerpoint/2010/main" val="360891264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7843995" cy="6000307"/>
          </a:xfrm>
        </p:spPr>
        <p:txBody>
          <a:bodyPr>
            <a:normAutofit/>
          </a:bodyPr>
          <a:lstStyle/>
          <a:p>
            <a:pPr marL="540000" indent="360000">
              <a:lnSpc>
                <a:spcPct val="150000"/>
              </a:lnSpc>
              <a:spcBef>
                <a:spcPts val="0"/>
              </a:spcBef>
              <a:buNone/>
            </a:pPr>
            <a:r>
              <a:rPr lang="uk-UA" sz="1800" dirty="0"/>
              <a:t>Таким чином, компілятор скаржитиметься на нашу спробу виклику методу </a:t>
            </a:r>
            <a:r>
              <a:rPr lang="en-US" sz="1800" dirty="0" err="1">
                <a:solidFill>
                  <a:schemeClr val="accent5">
                    <a:lumMod val="75000"/>
                  </a:schemeClr>
                </a:solidFill>
                <a:latin typeface="Consolas" panose="020B0609020204030204" pitchFamily="49" charset="0"/>
              </a:rPr>
              <a:t>getValue</a:t>
            </a:r>
            <a:r>
              <a:rPr lang="en-US" sz="1800" dirty="0">
                <a:solidFill>
                  <a:schemeClr val="accent5">
                    <a:lumMod val="75000"/>
                  </a:schemeClr>
                </a:solidFill>
                <a:latin typeface="Consolas" panose="020B0609020204030204" pitchFamily="49" charset="0"/>
              </a:rPr>
              <a:t>() </a:t>
            </a:r>
            <a:r>
              <a:rPr lang="uk-UA" sz="1800" dirty="0"/>
              <a:t>через об’єкт класу </a:t>
            </a:r>
            <a:r>
              <a:rPr lang="en-US" sz="1800" dirty="0">
                <a:solidFill>
                  <a:schemeClr val="accent5">
                    <a:lumMod val="75000"/>
                  </a:schemeClr>
                </a:solidFill>
                <a:latin typeface="Consolas" panose="020B0609020204030204" pitchFamily="49" charset="0"/>
              </a:rPr>
              <a:t>Child</a:t>
            </a:r>
            <a:r>
              <a:rPr lang="en-US" sz="1800" dirty="0"/>
              <a:t>. </a:t>
            </a:r>
            <a:r>
              <a:rPr lang="uk-UA" sz="1800" dirty="0"/>
              <a:t>Однак через об’єкт батьківського класу все працюватиме, тому що ми «видалили» </a:t>
            </a:r>
            <a:r>
              <a:rPr lang="en-US" sz="1800" dirty="0" err="1">
                <a:solidFill>
                  <a:schemeClr val="accent5">
                    <a:lumMod val="75000"/>
                  </a:schemeClr>
                </a:solidFill>
                <a:latin typeface="Consolas" panose="020B0609020204030204" pitchFamily="49" charset="0"/>
              </a:rPr>
              <a:t>getValue</a:t>
            </a:r>
            <a:r>
              <a:rPr lang="en-US" sz="1800" dirty="0">
                <a:solidFill>
                  <a:schemeClr val="accent5">
                    <a:lumMod val="75000"/>
                  </a:schemeClr>
                </a:solidFill>
                <a:latin typeface="Consolas" panose="020B0609020204030204" pitchFamily="49" charset="0"/>
              </a:rPr>
              <a:t>()</a:t>
            </a:r>
            <a:r>
              <a:rPr lang="en-US" sz="1800" dirty="0"/>
              <a:t> </a:t>
            </a:r>
            <a:r>
              <a:rPr lang="uk-UA" sz="1800" dirty="0"/>
              <a:t>тільки в дочірньому класі.</a:t>
            </a:r>
          </a:p>
        </p:txBody>
      </p:sp>
      <p:pic>
        <p:nvPicPr>
          <p:cNvPr id="5" name="Рисунок 4">
            <a:extLst>
              <a:ext uri="{FF2B5EF4-FFF2-40B4-BE49-F238E27FC236}">
                <a16:creationId xmlns:a16="http://schemas.microsoft.com/office/drawing/2014/main" id="{395E0AF8-832C-450A-96E4-B11DFE902509}"/>
              </a:ext>
            </a:extLst>
          </p:cNvPr>
          <p:cNvPicPr>
            <a:picLocks noChangeAspect="1"/>
          </p:cNvPicPr>
          <p:nvPr/>
        </p:nvPicPr>
        <p:blipFill>
          <a:blip r:embed="rId2"/>
          <a:stretch>
            <a:fillRect/>
          </a:stretch>
        </p:blipFill>
        <p:spPr>
          <a:xfrm>
            <a:off x="7843995" y="0"/>
            <a:ext cx="4348005" cy="6858000"/>
          </a:xfrm>
          <a:prstGeom prst="rect">
            <a:avLst/>
          </a:prstGeom>
        </p:spPr>
      </p:pic>
    </p:spTree>
    <p:extLst>
      <p:ext uri="{BB962C8B-B14F-4D97-AF65-F5344CB8AC3E}">
        <p14:creationId xmlns:p14="http://schemas.microsoft.com/office/powerpoint/2010/main" val="193114668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Множинне наслідування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До сих </a:t>
            </a:r>
            <a:r>
              <a:rPr lang="ru-RU" sz="1800" dirty="0" err="1"/>
              <a:t>пір</a:t>
            </a:r>
            <a:r>
              <a:rPr lang="ru-RU" sz="1800" dirty="0"/>
              <a:t> ми </a:t>
            </a:r>
            <a:r>
              <a:rPr lang="ru-RU" sz="1800" dirty="0" err="1"/>
              <a:t>розглядали</a:t>
            </a:r>
            <a:r>
              <a:rPr lang="ru-RU" sz="1800" dirty="0"/>
              <a:t> </a:t>
            </a:r>
            <a:r>
              <a:rPr lang="ru-RU" sz="1800" dirty="0" err="1"/>
              <a:t>тільки</a:t>
            </a:r>
            <a:r>
              <a:rPr lang="ru-RU" sz="1800" dirty="0"/>
              <a:t> </a:t>
            </a:r>
            <a:r>
              <a:rPr lang="ru-RU" sz="1800" dirty="0" err="1"/>
              <a:t>одиночні</a:t>
            </a:r>
            <a:r>
              <a:rPr lang="ru-RU" sz="1800" dirty="0"/>
              <a:t> </a:t>
            </a:r>
            <a:r>
              <a:rPr lang="ru-RU" sz="1800" dirty="0" err="1"/>
              <a:t>спадкування</a:t>
            </a:r>
            <a:r>
              <a:rPr lang="ru-RU" sz="1800" dirty="0"/>
              <a:t>, коли </a:t>
            </a:r>
            <a:r>
              <a:rPr lang="ru-RU" sz="1800" dirty="0" err="1"/>
              <a:t>дочірній</a:t>
            </a:r>
            <a:r>
              <a:rPr lang="ru-RU" sz="1800" dirty="0"/>
              <a:t> </a:t>
            </a:r>
            <a:r>
              <a:rPr lang="ru-RU" sz="1800" dirty="0" err="1"/>
              <a:t>клас</a:t>
            </a:r>
            <a:r>
              <a:rPr lang="ru-RU" sz="1800" dirty="0"/>
              <a:t> </a:t>
            </a:r>
            <a:r>
              <a:rPr lang="ru-RU" sz="1800" dirty="0" err="1"/>
              <a:t>має</a:t>
            </a:r>
            <a:r>
              <a:rPr lang="ru-RU" sz="1800" dirty="0"/>
              <a:t> </a:t>
            </a:r>
            <a:r>
              <a:rPr lang="ru-RU" sz="1800" dirty="0" err="1"/>
              <a:t>тільки</a:t>
            </a:r>
            <a:r>
              <a:rPr lang="ru-RU" sz="1800" dirty="0"/>
              <a:t> одного батька. </a:t>
            </a:r>
            <a:r>
              <a:rPr lang="ru-RU" sz="1800" b="1" dirty="0" err="1">
                <a:highlight>
                  <a:srgbClr val="FF0000"/>
                </a:highlight>
              </a:rPr>
              <a:t>Однак</a:t>
            </a:r>
            <a:r>
              <a:rPr lang="ru-RU" sz="1800" b="1" dirty="0">
                <a:highlight>
                  <a:srgbClr val="FF0000"/>
                </a:highlight>
              </a:rPr>
              <a:t> C++ </a:t>
            </a:r>
            <a:r>
              <a:rPr lang="ru-RU" sz="1800" b="1" dirty="0" err="1">
                <a:highlight>
                  <a:srgbClr val="FF0000"/>
                </a:highlight>
              </a:rPr>
              <a:t>надає</a:t>
            </a:r>
            <a:r>
              <a:rPr lang="ru-RU" sz="1800" b="1" dirty="0">
                <a:highlight>
                  <a:srgbClr val="FF0000"/>
                </a:highlight>
              </a:rPr>
              <a:t> </a:t>
            </a:r>
            <a:r>
              <a:rPr lang="ru-RU" sz="1800" b="1" dirty="0" err="1">
                <a:highlight>
                  <a:srgbClr val="FF0000"/>
                </a:highlight>
              </a:rPr>
              <a:t>можливість</a:t>
            </a:r>
            <a:r>
              <a:rPr lang="ru-RU" sz="1800" b="1" dirty="0">
                <a:highlight>
                  <a:srgbClr val="FF0000"/>
                </a:highlight>
              </a:rPr>
              <a:t> </a:t>
            </a:r>
            <a:r>
              <a:rPr lang="ru-RU" sz="1800" b="1" dirty="0" err="1">
                <a:highlight>
                  <a:srgbClr val="FF0000"/>
                </a:highlight>
              </a:rPr>
              <a:t>множинного</a:t>
            </a:r>
            <a:r>
              <a:rPr lang="ru-RU" sz="1800" b="1" dirty="0">
                <a:highlight>
                  <a:srgbClr val="FF0000"/>
                </a:highlight>
              </a:rPr>
              <a:t> </a:t>
            </a:r>
            <a:r>
              <a:rPr lang="ru-RU" sz="1800" b="1" dirty="0" err="1">
                <a:highlight>
                  <a:srgbClr val="FF0000"/>
                </a:highlight>
              </a:rPr>
              <a:t>спадкування</a:t>
            </a:r>
            <a:r>
              <a:rPr lang="ru-RU" sz="1800" dirty="0"/>
              <a:t>.</a:t>
            </a:r>
          </a:p>
          <a:p>
            <a:pPr marL="540000" indent="360000">
              <a:lnSpc>
                <a:spcPct val="150000"/>
              </a:lnSpc>
              <a:spcBef>
                <a:spcPts val="0"/>
              </a:spcBef>
              <a:buNone/>
            </a:pPr>
            <a:r>
              <a:rPr lang="uk-UA" sz="1800" b="1" dirty="0"/>
              <a:t>Множинне спадкування</a:t>
            </a:r>
            <a:r>
              <a:rPr lang="uk-UA" sz="1800" dirty="0"/>
              <a:t> дозволяє одному дочірньому класу мати кілька батьків. Припустимо, що ми хочемо написати програму для відстеження роботи вчителів. </a:t>
            </a:r>
            <a:r>
              <a:rPr lang="uk-UA" sz="1800" b="1" dirty="0"/>
              <a:t>Учитель</a:t>
            </a:r>
            <a:r>
              <a:rPr lang="uk-UA" sz="1800" dirty="0"/>
              <a:t> — це </a:t>
            </a:r>
            <a:r>
              <a:rPr lang="en-US" sz="1800" b="1" dirty="0"/>
              <a:t>Human</a:t>
            </a:r>
            <a:r>
              <a:rPr lang="en-US" sz="1800" dirty="0"/>
              <a:t>. </a:t>
            </a:r>
            <a:r>
              <a:rPr lang="uk-UA" sz="1800" dirty="0"/>
              <a:t>Тим не менш, він також є Працівником (</a:t>
            </a:r>
            <a:r>
              <a:rPr lang="en-US" sz="1800" b="1" dirty="0"/>
              <a:t>Employee</a:t>
            </a:r>
            <a:r>
              <a:rPr lang="en-US" sz="1800" dirty="0"/>
              <a:t>).</a:t>
            </a:r>
            <a:endParaRPr lang="uk-UA" sz="1800" dirty="0"/>
          </a:p>
        </p:txBody>
      </p:sp>
      <p:pic>
        <p:nvPicPr>
          <p:cNvPr id="3074" name="Picture 2">
            <a:extLst>
              <a:ext uri="{FF2B5EF4-FFF2-40B4-BE49-F238E27FC236}">
                <a16:creationId xmlns:a16="http://schemas.microsoft.com/office/drawing/2014/main" id="{B27DEA04-4FAF-43FC-845A-F5DA83D8DC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9434" y="3462559"/>
            <a:ext cx="5373132" cy="2694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73294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Множинне наслідування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t>Множинне спадкування</a:t>
            </a:r>
            <a:r>
              <a:rPr lang="uk-UA" sz="1800" dirty="0"/>
              <a:t> може бути використано для створення класу </a:t>
            </a:r>
            <a:r>
              <a:rPr lang="en-US" sz="1800" b="1" dirty="0"/>
              <a:t>Teacher</a:t>
            </a:r>
            <a:r>
              <a:rPr lang="en-US" sz="1800" dirty="0"/>
              <a:t>, </a:t>
            </a:r>
            <a:r>
              <a:rPr lang="uk-UA" sz="1800" dirty="0"/>
              <a:t>який успадковуватиме властивості як </a:t>
            </a:r>
            <a:r>
              <a:rPr lang="en-US" sz="1800" b="1" dirty="0"/>
              <a:t>Human</a:t>
            </a:r>
            <a:r>
              <a:rPr lang="en-US" sz="1800" dirty="0"/>
              <a:t>, </a:t>
            </a:r>
            <a:r>
              <a:rPr lang="uk-UA" sz="1800" dirty="0"/>
              <a:t>так і </a:t>
            </a:r>
            <a:r>
              <a:rPr lang="en-US" sz="1800" b="1" dirty="0"/>
              <a:t>Employee</a:t>
            </a:r>
            <a:r>
              <a:rPr lang="en-US" sz="1800" dirty="0"/>
              <a:t>. </a:t>
            </a:r>
            <a:r>
              <a:rPr lang="uk-UA" sz="1800" dirty="0"/>
              <a:t>Для використання множинного спадкування потрібно просто вказати через кому тип спадкування і другий батьківський клас:</a:t>
            </a:r>
          </a:p>
        </p:txBody>
      </p:sp>
    </p:spTree>
    <p:extLst>
      <p:ext uri="{BB962C8B-B14F-4D97-AF65-F5344CB8AC3E}">
        <p14:creationId xmlns:p14="http://schemas.microsoft.com/office/powerpoint/2010/main" val="288665917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B786F5B9-4B58-453E-8455-0E71DBA7613E}"/>
              </a:ext>
            </a:extLst>
          </p:cNvPr>
          <p:cNvPicPr>
            <a:picLocks noChangeAspect="1"/>
          </p:cNvPicPr>
          <p:nvPr/>
        </p:nvPicPr>
        <p:blipFill>
          <a:blip r:embed="rId2"/>
          <a:stretch>
            <a:fillRect/>
          </a:stretch>
        </p:blipFill>
        <p:spPr>
          <a:xfrm>
            <a:off x="3465569" y="-1"/>
            <a:ext cx="5260862" cy="6858000"/>
          </a:xfrm>
          <a:prstGeom prst="rect">
            <a:avLst/>
          </a:prstGeom>
        </p:spPr>
      </p:pic>
    </p:spTree>
    <p:extLst>
      <p:ext uri="{BB962C8B-B14F-4D97-AF65-F5344CB8AC3E}">
        <p14:creationId xmlns:p14="http://schemas.microsoft.com/office/powerpoint/2010/main" val="116689108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b="1" dirty="0"/>
              <a:t>Проблеми з множинним спадкуванням</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Хоча множинне спадкування здається простим розширенням одиночного спадкування, воно може призвести до безлічі проблем, які можуть помітно збільшити складність програм і зробити кошмаром подальшу підтримку коду. Розглянемо деякі з подібних ситуацій.</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По-перше, може виникнути неоднозначність, коли кілька батьківських класів мають метод з одним і тим же ім’ям, наприклад:</a:t>
            </a:r>
          </a:p>
        </p:txBody>
      </p:sp>
    </p:spTree>
    <p:extLst>
      <p:ext uri="{BB962C8B-B14F-4D97-AF65-F5344CB8AC3E}">
        <p14:creationId xmlns:p14="http://schemas.microsoft.com/office/powerpoint/2010/main" val="423498406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AFBC55D8-AF0F-4679-B1EE-3A3D31CD5BF4}"/>
              </a:ext>
            </a:extLst>
          </p:cNvPr>
          <p:cNvPicPr>
            <a:picLocks noChangeAspect="1"/>
          </p:cNvPicPr>
          <p:nvPr/>
        </p:nvPicPr>
        <p:blipFill>
          <a:blip r:embed="rId2"/>
          <a:stretch>
            <a:fillRect/>
          </a:stretch>
        </p:blipFill>
        <p:spPr>
          <a:xfrm>
            <a:off x="3963080" y="0"/>
            <a:ext cx="4265839" cy="6858000"/>
          </a:xfrm>
          <a:prstGeom prst="rect">
            <a:avLst/>
          </a:prstGeom>
        </p:spPr>
      </p:pic>
    </p:spTree>
    <p:extLst>
      <p:ext uri="{BB962C8B-B14F-4D97-AF65-F5344CB8AC3E}">
        <p14:creationId xmlns:p14="http://schemas.microsoft.com/office/powerpoint/2010/main" val="386118042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При компіляції </a:t>
            </a:r>
            <a:r>
              <a:rPr lang="en-US" sz="1800" dirty="0">
                <a:solidFill>
                  <a:schemeClr val="accent5">
                    <a:lumMod val="75000"/>
                  </a:schemeClr>
                </a:solidFill>
                <a:latin typeface="Consolas" panose="020B0609020204030204" pitchFamily="49" charset="0"/>
              </a:rPr>
              <a:t>c54G.getID()</a:t>
            </a:r>
            <a:r>
              <a:rPr lang="en-US" sz="1800" dirty="0"/>
              <a:t> </a:t>
            </a:r>
            <a:r>
              <a:rPr lang="uk-UA" sz="1800" dirty="0"/>
              <a:t>компілятор дивиться, чи є у </a:t>
            </a:r>
            <a:r>
              <a:rPr lang="en-US" sz="1800" dirty="0" err="1">
                <a:solidFill>
                  <a:schemeClr val="accent5">
                    <a:lumMod val="75000"/>
                  </a:schemeClr>
                </a:solidFill>
                <a:latin typeface="Consolas" panose="020B0609020204030204" pitchFamily="49" charset="0"/>
              </a:rPr>
              <a:t>WirelessAdapter</a:t>
            </a:r>
            <a:r>
              <a:rPr lang="en-US" sz="1800" dirty="0"/>
              <a:t> </a:t>
            </a:r>
            <a:r>
              <a:rPr lang="uk-UA" sz="1800" dirty="0"/>
              <a:t>метод </a:t>
            </a:r>
            <a:r>
              <a:rPr lang="en-US" sz="1800" dirty="0" err="1">
                <a:solidFill>
                  <a:schemeClr val="accent5">
                    <a:lumMod val="75000"/>
                  </a:schemeClr>
                </a:solidFill>
                <a:latin typeface="Consolas" panose="020B0609020204030204" pitchFamily="49" charset="0"/>
              </a:rPr>
              <a:t>getID</a:t>
            </a:r>
            <a:r>
              <a:rPr lang="en-US" sz="1800" dirty="0">
                <a:solidFill>
                  <a:schemeClr val="accent5">
                    <a:lumMod val="75000"/>
                  </a:schemeClr>
                </a:solidFill>
                <a:latin typeface="Consolas" panose="020B0609020204030204" pitchFamily="49" charset="0"/>
              </a:rPr>
              <a:t>()</a:t>
            </a:r>
            <a:r>
              <a:rPr lang="en-US" sz="1800" dirty="0"/>
              <a:t>. </a:t>
            </a:r>
            <a:r>
              <a:rPr lang="uk-UA" sz="1800" dirty="0"/>
              <a:t>Цього методу у нього немає, тому компілятор рухається по “ланцюжку” спадкування вгору і дивиться, чи є цей метод в будь-якому з батьківських класів. І тут виникає проблема — </a:t>
            </a:r>
            <a:r>
              <a:rPr lang="en-US" sz="1800" dirty="0" err="1">
                <a:solidFill>
                  <a:schemeClr val="accent5">
                    <a:lumMod val="75000"/>
                  </a:schemeClr>
                </a:solidFill>
                <a:latin typeface="Consolas" panose="020B0609020204030204" pitchFamily="49" charset="0"/>
              </a:rPr>
              <a:t>getID</a:t>
            </a:r>
            <a:r>
              <a:rPr lang="en-US" sz="1800" dirty="0">
                <a:solidFill>
                  <a:schemeClr val="accent5">
                    <a:lumMod val="75000"/>
                  </a:schemeClr>
                </a:solidFill>
                <a:latin typeface="Consolas" panose="020B0609020204030204" pitchFamily="49" charset="0"/>
              </a:rPr>
              <a:t>()</a:t>
            </a:r>
            <a:r>
              <a:rPr lang="en-US" sz="1800" dirty="0"/>
              <a:t> </a:t>
            </a:r>
            <a:r>
              <a:rPr lang="uk-UA" sz="1800" dirty="0"/>
              <a:t>є як у </a:t>
            </a:r>
            <a:r>
              <a:rPr lang="en-US" sz="1800" dirty="0" err="1">
                <a:solidFill>
                  <a:schemeClr val="accent5">
                    <a:lumMod val="75000"/>
                  </a:schemeClr>
                </a:solidFill>
                <a:latin typeface="Consolas" panose="020B0609020204030204" pitchFamily="49" charset="0"/>
              </a:rPr>
              <a:t>USBDevice</a:t>
            </a:r>
            <a:r>
              <a:rPr lang="en-US" sz="1800" dirty="0"/>
              <a:t>, </a:t>
            </a:r>
            <a:r>
              <a:rPr lang="uk-UA" sz="1800" dirty="0"/>
              <a:t>так і у </a:t>
            </a:r>
            <a:r>
              <a:rPr lang="en-US" sz="1800" dirty="0" err="1">
                <a:solidFill>
                  <a:schemeClr val="accent5">
                    <a:lumMod val="75000"/>
                  </a:schemeClr>
                </a:solidFill>
                <a:latin typeface="Consolas" panose="020B0609020204030204" pitchFamily="49" charset="0"/>
              </a:rPr>
              <a:t>NetworkDevice</a:t>
            </a:r>
            <a:r>
              <a:rPr lang="en-US" sz="1800" dirty="0"/>
              <a:t>. </a:t>
            </a:r>
            <a:r>
              <a:rPr lang="uk-UA" sz="1800" dirty="0"/>
              <a:t>Отже, виклик цього методу призведе до неоднозначності і ми отримаємо помилку, тому що компілятор не знатиме, яку версію </a:t>
            </a:r>
            <a:r>
              <a:rPr lang="en-US" sz="1800" dirty="0" err="1">
                <a:solidFill>
                  <a:schemeClr val="accent5">
                    <a:lumMod val="75000"/>
                  </a:schemeClr>
                </a:solidFill>
                <a:latin typeface="Consolas" panose="020B0609020204030204" pitchFamily="49" charset="0"/>
              </a:rPr>
              <a:t>getID</a:t>
            </a:r>
            <a:r>
              <a:rPr lang="en-US" sz="1800" dirty="0">
                <a:solidFill>
                  <a:schemeClr val="accent5">
                    <a:lumMod val="75000"/>
                  </a:schemeClr>
                </a:solidFill>
                <a:latin typeface="Consolas" panose="020B0609020204030204" pitchFamily="49" charset="0"/>
              </a:rPr>
              <a:t>() </a:t>
            </a:r>
            <a:r>
              <a:rPr lang="uk-UA" sz="1800" dirty="0"/>
              <a:t>йому слід викликати.</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Тим не менш, є спосіб обійти цю проблему. Ми можемо явно вказати, яку версію </a:t>
            </a:r>
            <a:r>
              <a:rPr lang="en-US" sz="1800" dirty="0" err="1">
                <a:solidFill>
                  <a:schemeClr val="accent5">
                    <a:lumMod val="75000"/>
                  </a:schemeClr>
                </a:solidFill>
                <a:latin typeface="Consolas" panose="020B0609020204030204" pitchFamily="49" charset="0"/>
              </a:rPr>
              <a:t>getID</a:t>
            </a:r>
            <a:r>
              <a:rPr lang="en-US" sz="1800" dirty="0">
                <a:solidFill>
                  <a:schemeClr val="accent5">
                    <a:lumMod val="75000"/>
                  </a:schemeClr>
                </a:solidFill>
                <a:latin typeface="Consolas" panose="020B0609020204030204" pitchFamily="49" charset="0"/>
              </a:rPr>
              <a:t>() </a:t>
            </a:r>
            <a:r>
              <a:rPr lang="uk-UA" sz="1800" dirty="0"/>
              <a:t>слід викликати:</a:t>
            </a:r>
          </a:p>
        </p:txBody>
      </p:sp>
      <p:pic>
        <p:nvPicPr>
          <p:cNvPr id="5" name="Рисунок 4">
            <a:extLst>
              <a:ext uri="{FF2B5EF4-FFF2-40B4-BE49-F238E27FC236}">
                <a16:creationId xmlns:a16="http://schemas.microsoft.com/office/drawing/2014/main" id="{07C906CB-EE2E-4BF6-990B-05DFEDE5DAD5}"/>
              </a:ext>
            </a:extLst>
          </p:cNvPr>
          <p:cNvPicPr>
            <a:picLocks noChangeAspect="1"/>
          </p:cNvPicPr>
          <p:nvPr/>
        </p:nvPicPr>
        <p:blipFill>
          <a:blip r:embed="rId2"/>
          <a:stretch>
            <a:fillRect/>
          </a:stretch>
        </p:blipFill>
        <p:spPr>
          <a:xfrm>
            <a:off x="3119376" y="3902875"/>
            <a:ext cx="5953247" cy="2955124"/>
          </a:xfrm>
          <a:prstGeom prst="rect">
            <a:avLst/>
          </a:prstGeom>
        </p:spPr>
      </p:pic>
    </p:spTree>
    <p:extLst>
      <p:ext uri="{BB962C8B-B14F-4D97-AF65-F5344CB8AC3E}">
        <p14:creationId xmlns:p14="http://schemas.microsoft.com/office/powerpoint/2010/main" val="77165895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Хоча це рішення досить просте, але все може стати набагато складніше, якщо наш клас матиме від 4 батьківських класів, які, в свою чергу, матимуть свої батьківські класи. Можливість виникнення конфліктів імен збільшується </a:t>
            </a:r>
            <a:r>
              <a:rPr lang="uk-UA" sz="1800" dirty="0" err="1"/>
              <a:t>експоненціально</a:t>
            </a:r>
            <a:r>
              <a:rPr lang="uk-UA" sz="1800" dirty="0"/>
              <a:t> з кожним доданим батьківським класом, і в кожному з таких випадків потрібно буде явно вказувати версії методів, які слід викликати, щоб уникнути можливості виникнення конфліктів імен.</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FF0000"/>
                </a:highlight>
              </a:rPr>
              <a:t>По-друге, більш серйозною проблемою є «алмаз смерті» (або «алмаз приреченості»). </a:t>
            </a:r>
            <a:r>
              <a:rPr lang="uk-UA" sz="1800" dirty="0"/>
              <a:t>Це ситуація, коли один клас має 2 батьківських класи, кожен з яких, в свою чергу, успадковує властивості одного і того ж батьківського класу. </a:t>
            </a:r>
            <a:r>
              <a:rPr lang="uk-UA" sz="1800" dirty="0" err="1"/>
              <a:t>Ілюстративно</a:t>
            </a:r>
            <a:r>
              <a:rPr lang="uk-UA" sz="1800" dirty="0"/>
              <a:t> ми отримуємо форму алмазу.</a:t>
            </a:r>
          </a:p>
        </p:txBody>
      </p:sp>
    </p:spTree>
    <p:extLst>
      <p:ext uri="{BB962C8B-B14F-4D97-AF65-F5344CB8AC3E}">
        <p14:creationId xmlns:p14="http://schemas.microsoft.com/office/powerpoint/2010/main" val="32466442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Ще один приклад</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Клас </a:t>
            </a:r>
            <a:r>
              <a:rPr lang="en-US" sz="1800" dirty="0">
                <a:solidFill>
                  <a:schemeClr val="accent5">
                    <a:lumMod val="75000"/>
                  </a:schemeClr>
                </a:solidFill>
                <a:latin typeface="Consolas" panose="020B0609020204030204" pitchFamily="49" charset="0"/>
              </a:rPr>
              <a:t>Creature</a:t>
            </a:r>
            <a:r>
              <a:rPr lang="en-US" sz="1800" dirty="0"/>
              <a:t> </a:t>
            </a:r>
            <a:r>
              <a:rPr lang="uk-UA" sz="1800" dirty="0"/>
              <a:t>також є цілим, яке складається з частин: </a:t>
            </a:r>
            <a:r>
              <a:rPr lang="en-US" sz="1800" dirty="0" err="1">
                <a:solidFill>
                  <a:schemeClr val="accent5">
                    <a:lumMod val="75000"/>
                  </a:schemeClr>
                </a:solidFill>
                <a:latin typeface="Consolas" panose="020B0609020204030204" pitchFamily="49" charset="0"/>
              </a:rPr>
              <a:t>m_name</a:t>
            </a:r>
            <a:r>
              <a:rPr lang="en-US" sz="1800" dirty="0">
                <a:solidFill>
                  <a:schemeClr val="accent5">
                    <a:lumMod val="75000"/>
                  </a:schemeClr>
                </a:solidFill>
                <a:latin typeface="Consolas" panose="020B0609020204030204" pitchFamily="49" charset="0"/>
              </a:rPr>
              <a:t> </a:t>
            </a:r>
            <a:r>
              <a:rPr lang="uk-UA" sz="1800" dirty="0"/>
              <a:t>і </a:t>
            </a:r>
            <a:r>
              <a:rPr lang="en-US" sz="1800" dirty="0" err="1">
                <a:solidFill>
                  <a:schemeClr val="accent5">
                    <a:lumMod val="75000"/>
                  </a:schemeClr>
                </a:solidFill>
                <a:latin typeface="Consolas" panose="020B0609020204030204" pitchFamily="49" charset="0"/>
              </a:rPr>
              <a:t>m_location</a:t>
            </a:r>
            <a:r>
              <a:rPr lang="en-US" sz="1800" dirty="0"/>
              <a:t>, </a:t>
            </a:r>
            <a:r>
              <a:rPr lang="uk-UA" sz="1800" dirty="0"/>
              <a:t>тривалість життя яких також залежить від тривалості життя об’єктів класу </a:t>
            </a:r>
            <a:r>
              <a:rPr lang="en-US" sz="1800" dirty="0">
                <a:solidFill>
                  <a:schemeClr val="accent5">
                    <a:lumMod val="75000"/>
                  </a:schemeClr>
                </a:solidFill>
                <a:latin typeface="Consolas" panose="020B0609020204030204" pitchFamily="49" charset="0"/>
              </a:rPr>
              <a:t>Creature</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І, нарешті, </a:t>
            </a:r>
            <a:r>
              <a:rPr lang="en-US" sz="1800" dirty="0">
                <a:solidFill>
                  <a:schemeClr val="accent5">
                    <a:lumMod val="75000"/>
                  </a:schemeClr>
                </a:solidFill>
                <a:latin typeface="Consolas" panose="020B0609020204030204" pitchFamily="49" charset="0"/>
              </a:rPr>
              <a:t>main.cpp</a:t>
            </a:r>
            <a:r>
              <a:rPr lang="en-US" sz="1800" dirty="0"/>
              <a:t>:</a:t>
            </a:r>
            <a:endParaRPr lang="uk-UA" sz="1800" dirty="0"/>
          </a:p>
        </p:txBody>
      </p:sp>
      <p:pic>
        <p:nvPicPr>
          <p:cNvPr id="5" name="Рисунок 4">
            <a:extLst>
              <a:ext uri="{FF2B5EF4-FFF2-40B4-BE49-F238E27FC236}">
                <a16:creationId xmlns:a16="http://schemas.microsoft.com/office/drawing/2014/main" id="{D34D159C-F9BA-41C5-AFF1-63B71E627F8F}"/>
              </a:ext>
            </a:extLst>
          </p:cNvPr>
          <p:cNvPicPr>
            <a:picLocks noChangeAspect="1"/>
          </p:cNvPicPr>
          <p:nvPr/>
        </p:nvPicPr>
        <p:blipFill>
          <a:blip r:embed="rId2"/>
          <a:stretch>
            <a:fillRect/>
          </a:stretch>
        </p:blipFill>
        <p:spPr>
          <a:xfrm>
            <a:off x="3981309" y="1758462"/>
            <a:ext cx="4229379" cy="5099538"/>
          </a:xfrm>
          <a:prstGeom prst="rect">
            <a:avLst/>
          </a:prstGeom>
        </p:spPr>
      </p:pic>
      <p:pic>
        <p:nvPicPr>
          <p:cNvPr id="7" name="Рисунок 6">
            <a:extLst>
              <a:ext uri="{FF2B5EF4-FFF2-40B4-BE49-F238E27FC236}">
                <a16:creationId xmlns:a16="http://schemas.microsoft.com/office/drawing/2014/main" id="{3D9F2716-E03F-4937-9ACC-BB402E9684B7}"/>
              </a:ext>
            </a:extLst>
          </p:cNvPr>
          <p:cNvPicPr>
            <a:picLocks noChangeAspect="1"/>
          </p:cNvPicPr>
          <p:nvPr/>
        </p:nvPicPr>
        <p:blipFill>
          <a:blip r:embed="rId3"/>
          <a:stretch>
            <a:fillRect/>
          </a:stretch>
        </p:blipFill>
        <p:spPr>
          <a:xfrm>
            <a:off x="8329016" y="4783015"/>
            <a:ext cx="3862982" cy="1965677"/>
          </a:xfrm>
          <a:prstGeom prst="rect">
            <a:avLst/>
          </a:prstGeom>
        </p:spPr>
      </p:pic>
    </p:spTree>
    <p:extLst>
      <p:ext uri="{BB962C8B-B14F-4D97-AF65-F5344CB8AC3E}">
        <p14:creationId xmlns:p14="http://schemas.microsoft.com/office/powerpoint/2010/main" val="86132861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E3DC67E3-4FEA-4E76-BB14-BCE036C6D410}"/>
              </a:ext>
            </a:extLst>
          </p:cNvPr>
          <p:cNvPicPr>
            <a:picLocks noChangeAspect="1"/>
          </p:cNvPicPr>
          <p:nvPr/>
        </p:nvPicPr>
        <p:blipFill>
          <a:blip r:embed="rId2"/>
          <a:stretch>
            <a:fillRect/>
          </a:stretch>
        </p:blipFill>
        <p:spPr>
          <a:xfrm>
            <a:off x="2143525" y="0"/>
            <a:ext cx="7904950" cy="6858000"/>
          </a:xfrm>
          <a:prstGeom prst="rect">
            <a:avLst/>
          </a:prstGeom>
        </p:spPr>
      </p:pic>
    </p:spTree>
    <p:extLst>
      <p:ext uri="{BB962C8B-B14F-4D97-AF65-F5344CB8AC3E}">
        <p14:creationId xmlns:p14="http://schemas.microsoft.com/office/powerpoint/2010/main" val="198805873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Сканери та принтери — це пристрої, які отримують живлення від розетки, тому вони наслідують властивості </a:t>
            </a:r>
            <a:r>
              <a:rPr lang="en-US" sz="1800" dirty="0" err="1"/>
              <a:t>PoweredDevice</a:t>
            </a:r>
            <a:r>
              <a:rPr lang="en-US" sz="1800" dirty="0"/>
              <a:t>. </a:t>
            </a:r>
            <a:r>
              <a:rPr lang="uk-UA" sz="1800" dirty="0"/>
              <a:t>Однак ксерокс (</a:t>
            </a:r>
            <a:r>
              <a:rPr lang="en-US" sz="1800" dirty="0"/>
              <a:t>Copier) </a:t>
            </a:r>
            <a:r>
              <a:rPr lang="uk-UA" sz="1800" dirty="0"/>
              <a:t>включає в себе функції як сканерів, так і принтерів.</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У цьому контексті виникає багато проблем, включаючи неоднозначність при виклику методів і копіювання даних </a:t>
            </a:r>
            <a:r>
              <a:rPr lang="en-US" sz="1800" dirty="0" err="1"/>
              <a:t>PoweredDevice</a:t>
            </a:r>
            <a:r>
              <a:rPr lang="en-US" sz="1800" dirty="0"/>
              <a:t> </a:t>
            </a:r>
            <a:r>
              <a:rPr lang="uk-UA" sz="1800" dirty="0"/>
              <a:t>в клас </a:t>
            </a:r>
            <a:r>
              <a:rPr lang="en-US" sz="1800" dirty="0"/>
              <a:t>Copier </a:t>
            </a:r>
            <a:r>
              <a:rPr lang="uk-UA" sz="1800" dirty="0"/>
              <a:t>двічі. Хоча більшість з цих проблем можна вирішити за допомогою явної вказівки, підтримка і обслуговування такого коду може призвести до непередбачуваних затрат часу.</a:t>
            </a:r>
          </a:p>
        </p:txBody>
      </p:sp>
      <p:pic>
        <p:nvPicPr>
          <p:cNvPr id="4" name="Рисунок 3">
            <a:extLst>
              <a:ext uri="{FF2B5EF4-FFF2-40B4-BE49-F238E27FC236}">
                <a16:creationId xmlns:a16="http://schemas.microsoft.com/office/drawing/2014/main" id="{64AA39FA-9BE7-446A-92C5-14E5C5690584}"/>
              </a:ext>
            </a:extLst>
          </p:cNvPr>
          <p:cNvPicPr>
            <a:picLocks noChangeAspect="1"/>
          </p:cNvPicPr>
          <p:nvPr/>
        </p:nvPicPr>
        <p:blipFill>
          <a:blip r:embed="rId2"/>
          <a:stretch>
            <a:fillRect/>
          </a:stretch>
        </p:blipFill>
        <p:spPr>
          <a:xfrm>
            <a:off x="4513860" y="1910492"/>
            <a:ext cx="3164279" cy="2638360"/>
          </a:xfrm>
          <a:prstGeom prst="rect">
            <a:avLst/>
          </a:prstGeom>
        </p:spPr>
      </p:pic>
    </p:spTree>
    <p:extLst>
      <p:ext uri="{BB962C8B-B14F-4D97-AF65-F5344CB8AC3E}">
        <p14:creationId xmlns:p14="http://schemas.microsoft.com/office/powerpoint/2010/main" val="7201102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200" b="1" dirty="0" err="1"/>
              <a:t>Чи</a:t>
            </a:r>
            <a:r>
              <a:rPr lang="ru-RU" sz="3200" b="1" dirty="0"/>
              <a:t> </a:t>
            </a:r>
            <a:r>
              <a:rPr lang="ru-RU" sz="3200" b="1" dirty="0" err="1"/>
              <a:t>варто</a:t>
            </a:r>
            <a:r>
              <a:rPr lang="ru-RU" sz="3200" b="1" dirty="0"/>
              <a:t> </a:t>
            </a:r>
            <a:r>
              <a:rPr lang="ru-RU" sz="3200" b="1" dirty="0" err="1"/>
              <a:t>використовувати</a:t>
            </a:r>
            <a:r>
              <a:rPr lang="ru-RU" sz="3200" b="1" dirty="0"/>
              <a:t> </a:t>
            </a:r>
            <a:r>
              <a:rPr lang="ru-RU" sz="3200" b="1" dirty="0" err="1"/>
              <a:t>множинне</a:t>
            </a:r>
            <a:r>
              <a:rPr lang="ru-RU" sz="3200" b="1" dirty="0"/>
              <a:t> </a:t>
            </a:r>
            <a:r>
              <a:rPr lang="ru-RU" sz="3200" b="1" dirty="0" err="1"/>
              <a:t>спадкування</a:t>
            </a:r>
            <a:r>
              <a:rPr lang="ru-RU" sz="3200" b="1" dirty="0"/>
              <a:t>?</a:t>
            </a:r>
            <a:endParaRPr lang="uk-UA" sz="32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Більшість завдань, які вирішуються за допомогою множинного спадкування, можна вирішити і з використанням одиночного спадкування. Є об’єктно-орієнтовані мови програмування (наприклад, </a:t>
            </a:r>
            <a:r>
              <a:rPr lang="en-US" sz="1800" dirty="0"/>
              <a:t>Smalltalk, PHP), </a:t>
            </a:r>
            <a:r>
              <a:rPr lang="uk-UA" sz="1800" dirty="0"/>
              <a:t>які навіть не підтримують множинне спадкування. Багато відносно сучасних мов програмування, таких як </a:t>
            </a:r>
            <a:r>
              <a:rPr lang="en-US" sz="1800" dirty="0"/>
              <a:t>Java </a:t>
            </a:r>
            <a:r>
              <a:rPr lang="uk-UA" sz="1800" dirty="0"/>
              <a:t>і </a:t>
            </a:r>
            <a:r>
              <a:rPr lang="en-US" sz="1800" dirty="0"/>
              <a:t>C#, </a:t>
            </a:r>
            <a:r>
              <a:rPr lang="uk-UA" sz="1800" dirty="0"/>
              <a:t>обмежують класи одиночним спадкуванням звичайних класів, але допускають множинне спадкування </a:t>
            </a:r>
            <a:r>
              <a:rPr lang="uk-UA" sz="1800" dirty="0" err="1"/>
              <a:t>інтерфейсних</a:t>
            </a:r>
            <a:r>
              <a:rPr lang="uk-UA" sz="1800" dirty="0"/>
              <a:t> класів. Суть ідеї, яка забороняє множинне спадкування в цих мовах, полягає в тому, що це зайва складність, яка породжує більше проблем, ніж </a:t>
            </a:r>
            <a:r>
              <a:rPr lang="uk-UA" sz="1800" dirty="0" err="1"/>
              <a:t>вигод</a:t>
            </a:r>
            <a:r>
              <a:rPr lang="uk-UA" sz="1800" dirty="0"/>
              <a:t>.</a:t>
            </a:r>
          </a:p>
        </p:txBody>
      </p:sp>
    </p:spTree>
    <p:extLst>
      <p:ext uri="{BB962C8B-B14F-4D97-AF65-F5344CB8AC3E}">
        <p14:creationId xmlns:p14="http://schemas.microsoft.com/office/powerpoint/2010/main" val="370889520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sz="4400" b="1" dirty="0" err="1"/>
              <a:t>Чи</a:t>
            </a:r>
            <a:r>
              <a:rPr lang="ru-RU" sz="4400" b="1" dirty="0"/>
              <a:t> </a:t>
            </a:r>
            <a:r>
              <a:rPr lang="ru-RU" sz="4400" b="1" dirty="0" err="1"/>
              <a:t>варто</a:t>
            </a:r>
            <a:r>
              <a:rPr lang="ru-RU" sz="4400" b="1" dirty="0"/>
              <a:t> </a:t>
            </a:r>
            <a:r>
              <a:rPr lang="ru-RU" sz="4400" b="1" dirty="0" err="1"/>
              <a:t>використовувати</a:t>
            </a:r>
            <a:r>
              <a:rPr lang="ru-RU" sz="4400" b="1" dirty="0"/>
              <a:t> </a:t>
            </a:r>
            <a:r>
              <a:rPr lang="ru-RU" sz="4400" b="1" dirty="0" err="1"/>
              <a:t>множинне</a:t>
            </a:r>
            <a:r>
              <a:rPr lang="ru-RU" sz="4400" b="1" dirty="0"/>
              <a:t> </a:t>
            </a:r>
            <a:r>
              <a:rPr lang="ru-RU" sz="4400" b="1" dirty="0" err="1"/>
              <a:t>спадкування</a:t>
            </a:r>
            <a:r>
              <a:rPr lang="ru-RU" sz="4400" b="1" dirty="0"/>
              <a:t>?</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Багато досвідчених програмістів вважають, що множинне спадкування в мові </a:t>
            </a:r>
            <a:r>
              <a:rPr lang="en-US" sz="1800" dirty="0"/>
              <a:t>C++ </a:t>
            </a:r>
            <a:r>
              <a:rPr lang="uk-UA" sz="1800" dirty="0"/>
              <a:t>слід уникати будь-якою ціною через потенційні проблеми, які можуть виникнути. Однак все ж залишається ймовірність, коли множинне спадкування буде кращим рішенням, ніж придумування дворівневих “костилів”.</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Варто відзначити, що ви самі вже використовували класи, написані з використанням множинного спадкування, навіть не підозрюючи про це: такі об’єкти, як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cin</a:t>
            </a:r>
            <a:r>
              <a:rPr lang="en-US" sz="1800" dirty="0">
                <a:solidFill>
                  <a:schemeClr val="accent5">
                    <a:lumMod val="75000"/>
                  </a:schemeClr>
                </a:solidFill>
              </a:rPr>
              <a:t> </a:t>
            </a:r>
            <a:r>
              <a:rPr lang="uk-UA" sz="1800" dirty="0"/>
              <a:t>і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cout</a:t>
            </a:r>
            <a:r>
              <a:rPr lang="en-US" sz="1800" dirty="0"/>
              <a:t> </a:t>
            </a:r>
            <a:r>
              <a:rPr lang="uk-UA" sz="1800" dirty="0"/>
              <a:t>бібліотеки </a:t>
            </a:r>
            <a:r>
              <a:rPr lang="en-US" sz="1800" dirty="0">
                <a:solidFill>
                  <a:schemeClr val="accent5">
                    <a:lumMod val="75000"/>
                  </a:schemeClr>
                </a:solidFill>
                <a:latin typeface="Consolas" panose="020B0609020204030204" pitchFamily="49" charset="0"/>
              </a:rPr>
              <a:t>iostream</a:t>
            </a:r>
            <a:r>
              <a:rPr lang="en-US" sz="1800" dirty="0"/>
              <a:t>, </a:t>
            </a:r>
            <a:r>
              <a:rPr lang="uk-UA" sz="1800" dirty="0"/>
              <a:t>реалізовані з використанням множинного спадкування!</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b="1" dirty="0">
                <a:highlight>
                  <a:srgbClr val="00FF00"/>
                </a:highlight>
              </a:rPr>
              <a:t>Правило: </a:t>
            </a:r>
            <a:r>
              <a:rPr lang="ru-RU" sz="1800" b="1" dirty="0" err="1">
                <a:highlight>
                  <a:srgbClr val="00FF00"/>
                </a:highlight>
              </a:rPr>
              <a:t>Використовуйте</a:t>
            </a:r>
            <a:r>
              <a:rPr lang="ru-RU" sz="1800" b="1" dirty="0">
                <a:highlight>
                  <a:srgbClr val="00FF00"/>
                </a:highlight>
              </a:rPr>
              <a:t> </a:t>
            </a:r>
            <a:r>
              <a:rPr lang="ru-RU" sz="1800" b="1" dirty="0" err="1">
                <a:highlight>
                  <a:srgbClr val="00FF00"/>
                </a:highlight>
              </a:rPr>
              <a:t>множинне</a:t>
            </a:r>
            <a:r>
              <a:rPr lang="ru-RU" sz="1800" b="1" dirty="0">
                <a:highlight>
                  <a:srgbClr val="00FF00"/>
                </a:highlight>
              </a:rPr>
              <a:t> </a:t>
            </a:r>
            <a:r>
              <a:rPr lang="ru-RU" sz="1800" b="1" dirty="0" err="1">
                <a:highlight>
                  <a:srgbClr val="00FF00"/>
                </a:highlight>
              </a:rPr>
              <a:t>спадкування</a:t>
            </a:r>
            <a:r>
              <a:rPr lang="ru-RU" sz="1800" b="1" dirty="0">
                <a:highlight>
                  <a:srgbClr val="00FF00"/>
                </a:highlight>
              </a:rPr>
              <a:t> </a:t>
            </a:r>
            <a:r>
              <a:rPr lang="ru-RU" sz="1800" b="1" dirty="0" err="1">
                <a:highlight>
                  <a:srgbClr val="00FF00"/>
                </a:highlight>
              </a:rPr>
              <a:t>тільки</a:t>
            </a:r>
            <a:r>
              <a:rPr lang="ru-RU" sz="1800" b="1" dirty="0">
                <a:highlight>
                  <a:srgbClr val="00FF00"/>
                </a:highlight>
              </a:rPr>
              <a:t> в </a:t>
            </a:r>
            <a:r>
              <a:rPr lang="ru-RU" sz="1800" b="1" dirty="0" err="1">
                <a:highlight>
                  <a:srgbClr val="00FF00"/>
                </a:highlight>
              </a:rPr>
              <a:t>крайніх</a:t>
            </a:r>
            <a:r>
              <a:rPr lang="ru-RU" sz="1800" b="1" dirty="0">
                <a:highlight>
                  <a:srgbClr val="00FF00"/>
                </a:highlight>
              </a:rPr>
              <a:t> </a:t>
            </a:r>
            <a:r>
              <a:rPr lang="ru-RU" sz="1800" b="1" dirty="0" err="1">
                <a:highlight>
                  <a:srgbClr val="00FF00"/>
                </a:highlight>
              </a:rPr>
              <a:t>випадках</a:t>
            </a:r>
            <a:r>
              <a:rPr lang="ru-RU" sz="1800" b="1" dirty="0">
                <a:highlight>
                  <a:srgbClr val="00FF00"/>
                </a:highlight>
              </a:rPr>
              <a:t>, коли </a:t>
            </a:r>
            <a:r>
              <a:rPr lang="ru-RU" sz="1800" b="1" dirty="0" err="1">
                <a:highlight>
                  <a:srgbClr val="00FF00"/>
                </a:highlight>
              </a:rPr>
              <a:t>завдання</a:t>
            </a:r>
            <a:r>
              <a:rPr lang="ru-RU" sz="1800" b="1" dirty="0">
                <a:highlight>
                  <a:srgbClr val="00FF00"/>
                </a:highlight>
              </a:rPr>
              <a:t> не </a:t>
            </a:r>
            <a:r>
              <a:rPr lang="ru-RU" sz="1800" b="1" dirty="0" err="1">
                <a:highlight>
                  <a:srgbClr val="00FF00"/>
                </a:highlight>
              </a:rPr>
              <a:t>можна</a:t>
            </a:r>
            <a:r>
              <a:rPr lang="ru-RU" sz="1800" b="1" dirty="0">
                <a:highlight>
                  <a:srgbClr val="00FF00"/>
                </a:highlight>
              </a:rPr>
              <a:t> </a:t>
            </a:r>
            <a:r>
              <a:rPr lang="ru-RU" sz="1800" b="1" dirty="0" err="1">
                <a:highlight>
                  <a:srgbClr val="00FF00"/>
                </a:highlight>
              </a:rPr>
              <a:t>вирішити</a:t>
            </a:r>
            <a:r>
              <a:rPr lang="ru-RU" sz="1800" b="1" dirty="0">
                <a:highlight>
                  <a:srgbClr val="00FF00"/>
                </a:highlight>
              </a:rPr>
              <a:t> </a:t>
            </a:r>
            <a:r>
              <a:rPr lang="ru-RU" sz="1800" b="1" dirty="0" err="1">
                <a:highlight>
                  <a:srgbClr val="00FF00"/>
                </a:highlight>
              </a:rPr>
              <a:t>одиночним</a:t>
            </a:r>
            <a:r>
              <a:rPr lang="ru-RU" sz="1800" b="1" dirty="0">
                <a:highlight>
                  <a:srgbClr val="00FF00"/>
                </a:highlight>
              </a:rPr>
              <a:t> </a:t>
            </a:r>
            <a:r>
              <a:rPr lang="ru-RU" sz="1800" b="1" dirty="0" err="1">
                <a:highlight>
                  <a:srgbClr val="00FF00"/>
                </a:highlight>
              </a:rPr>
              <a:t>спадкуванням</a:t>
            </a:r>
            <a:r>
              <a:rPr lang="ru-RU" sz="1800" b="1" dirty="0">
                <a:highlight>
                  <a:srgbClr val="00FF00"/>
                </a:highlight>
              </a:rPr>
              <a:t>, </a:t>
            </a:r>
            <a:r>
              <a:rPr lang="ru-RU" sz="1800" b="1" dirty="0" err="1">
                <a:highlight>
                  <a:srgbClr val="00FF00"/>
                </a:highlight>
              </a:rPr>
              <a:t>або</a:t>
            </a:r>
            <a:r>
              <a:rPr lang="ru-RU" sz="1800" b="1" dirty="0">
                <a:highlight>
                  <a:srgbClr val="00FF00"/>
                </a:highlight>
              </a:rPr>
              <a:t> </a:t>
            </a:r>
            <a:r>
              <a:rPr lang="ru-RU" sz="1800" b="1" dirty="0" err="1">
                <a:highlight>
                  <a:srgbClr val="00FF00"/>
                </a:highlight>
              </a:rPr>
              <a:t>іншим</a:t>
            </a:r>
            <a:r>
              <a:rPr lang="ru-RU" sz="1800" b="1" dirty="0">
                <a:highlight>
                  <a:srgbClr val="00FF00"/>
                </a:highlight>
              </a:rPr>
              <a:t> </a:t>
            </a:r>
            <a:r>
              <a:rPr lang="ru-RU" sz="1800" b="1" dirty="0" err="1">
                <a:highlight>
                  <a:srgbClr val="00FF00"/>
                </a:highlight>
              </a:rPr>
              <a:t>альтернативним</a:t>
            </a:r>
            <a:r>
              <a:rPr lang="ru-RU" sz="1800" b="1" dirty="0">
                <a:highlight>
                  <a:srgbClr val="00FF00"/>
                </a:highlight>
              </a:rPr>
              <a:t> способом (без </a:t>
            </a:r>
            <a:r>
              <a:rPr lang="ru-RU" sz="1800" b="1" dirty="0" err="1">
                <a:highlight>
                  <a:srgbClr val="00FF00"/>
                </a:highlight>
              </a:rPr>
              <a:t>придумування</a:t>
            </a:r>
            <a:r>
              <a:rPr lang="ru-RU" sz="1800" b="1" dirty="0">
                <a:highlight>
                  <a:srgbClr val="00FF00"/>
                </a:highlight>
              </a:rPr>
              <a:t> “велосипеду”).</a:t>
            </a:r>
            <a:endParaRPr lang="uk-UA" sz="1800" b="1" dirty="0">
              <a:highlight>
                <a:srgbClr val="00FF00"/>
              </a:highlight>
            </a:endParaRPr>
          </a:p>
        </p:txBody>
      </p:sp>
    </p:spTree>
    <p:extLst>
      <p:ext uri="{BB962C8B-B14F-4D97-AF65-F5344CB8AC3E}">
        <p14:creationId xmlns:p14="http://schemas.microsoft.com/office/powerpoint/2010/main" val="119424661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spTree>
    <p:extLst>
      <p:ext uri="{BB962C8B-B14F-4D97-AF65-F5344CB8AC3E}">
        <p14:creationId xmlns:p14="http://schemas.microsoft.com/office/powerpoint/2010/main" val="186645252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spTree>
    <p:extLst>
      <p:ext uri="{BB962C8B-B14F-4D97-AF65-F5344CB8AC3E}">
        <p14:creationId xmlns:p14="http://schemas.microsoft.com/office/powerpoint/2010/main" val="2120870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Варіації композиції</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err="1">
                <a:highlight>
                  <a:srgbClr val="FFFF00"/>
                </a:highlight>
              </a:rPr>
              <a:t>Хоча</a:t>
            </a:r>
            <a:r>
              <a:rPr lang="ru-RU" sz="1800" b="1" dirty="0">
                <a:highlight>
                  <a:srgbClr val="FFFF00"/>
                </a:highlight>
              </a:rPr>
              <a:t> в </a:t>
            </a:r>
            <a:r>
              <a:rPr lang="ru-RU" sz="1800" b="1" dirty="0" err="1">
                <a:highlight>
                  <a:srgbClr val="FFFF00"/>
                </a:highlight>
              </a:rPr>
              <a:t>більшості</a:t>
            </a:r>
            <a:r>
              <a:rPr lang="ru-RU" sz="1800" b="1" dirty="0">
                <a:highlight>
                  <a:srgbClr val="FFFF00"/>
                </a:highlight>
              </a:rPr>
              <a:t> </a:t>
            </a:r>
            <a:r>
              <a:rPr lang="ru-RU" sz="1800" b="1" dirty="0" err="1">
                <a:highlight>
                  <a:srgbClr val="FFFF00"/>
                </a:highlight>
              </a:rPr>
              <a:t>композицій</a:t>
            </a:r>
            <a:r>
              <a:rPr lang="ru-RU" sz="1800" b="1" dirty="0">
                <a:highlight>
                  <a:srgbClr val="FFFF00"/>
                </a:highlight>
              </a:rPr>
              <a:t> </a:t>
            </a:r>
            <a:r>
              <a:rPr lang="ru-RU" sz="1800" b="1" dirty="0" err="1">
                <a:highlight>
                  <a:srgbClr val="FFFF00"/>
                </a:highlight>
              </a:rPr>
              <a:t>створення</a:t>
            </a:r>
            <a:r>
              <a:rPr lang="ru-RU" sz="1800" b="1" dirty="0">
                <a:highlight>
                  <a:srgbClr val="FFFF00"/>
                </a:highlight>
              </a:rPr>
              <a:t>/</a:t>
            </a:r>
            <a:r>
              <a:rPr lang="ru-RU" sz="1800" b="1" dirty="0" err="1">
                <a:highlight>
                  <a:srgbClr val="FFFF00"/>
                </a:highlight>
              </a:rPr>
              <a:t>видалення</a:t>
            </a:r>
            <a:r>
              <a:rPr lang="ru-RU" sz="1800" b="1" dirty="0">
                <a:highlight>
                  <a:srgbClr val="FFFF00"/>
                </a:highlight>
              </a:rPr>
              <a:t> </a:t>
            </a:r>
            <a:r>
              <a:rPr lang="ru-RU" sz="1800" b="1" dirty="0" err="1">
                <a:highlight>
                  <a:srgbClr val="FFFF00"/>
                </a:highlight>
              </a:rPr>
              <a:t>частин</a:t>
            </a:r>
            <a:r>
              <a:rPr lang="ru-RU" sz="1800" b="1" dirty="0">
                <a:highlight>
                  <a:srgbClr val="FFFF00"/>
                </a:highlight>
              </a:rPr>
              <a:t> </a:t>
            </a:r>
            <a:r>
              <a:rPr lang="ru-RU" sz="1800" b="1" dirty="0" err="1">
                <a:highlight>
                  <a:srgbClr val="FFFF00"/>
                </a:highlight>
              </a:rPr>
              <a:t>відбувається</a:t>
            </a:r>
            <a:r>
              <a:rPr lang="ru-RU" sz="1800" b="1" dirty="0">
                <a:highlight>
                  <a:srgbClr val="FFFF00"/>
                </a:highlight>
              </a:rPr>
              <a:t> </a:t>
            </a:r>
            <a:r>
              <a:rPr lang="ru-RU" sz="1800" b="1" dirty="0" err="1">
                <a:highlight>
                  <a:srgbClr val="FFFF00"/>
                </a:highlight>
              </a:rPr>
              <a:t>безпосередньо</a:t>
            </a:r>
            <a:r>
              <a:rPr lang="ru-RU" sz="1800" b="1" dirty="0">
                <a:highlight>
                  <a:srgbClr val="FFFF00"/>
                </a:highlight>
              </a:rPr>
              <a:t> при </a:t>
            </a:r>
            <a:r>
              <a:rPr lang="ru-RU" sz="1800" b="1" dirty="0" err="1">
                <a:highlight>
                  <a:srgbClr val="FFFF00"/>
                </a:highlight>
              </a:rPr>
              <a:t>створенні</a:t>
            </a:r>
            <a:r>
              <a:rPr lang="ru-RU" sz="1800" b="1" dirty="0">
                <a:highlight>
                  <a:srgbClr val="FFFF00"/>
                </a:highlight>
              </a:rPr>
              <a:t>/</a:t>
            </a:r>
            <a:r>
              <a:rPr lang="ru-RU" sz="1800" b="1" dirty="0" err="1">
                <a:highlight>
                  <a:srgbClr val="FFFF00"/>
                </a:highlight>
              </a:rPr>
              <a:t>видаленні</a:t>
            </a:r>
            <a:r>
              <a:rPr lang="ru-RU" sz="1800" b="1" dirty="0">
                <a:highlight>
                  <a:srgbClr val="FFFF00"/>
                </a:highlight>
              </a:rPr>
              <a:t> </a:t>
            </a:r>
            <a:r>
              <a:rPr lang="ru-RU" sz="1800" b="1" dirty="0" err="1">
                <a:highlight>
                  <a:srgbClr val="FFFF00"/>
                </a:highlight>
              </a:rPr>
              <a:t>самої</a:t>
            </a:r>
            <a:r>
              <a:rPr lang="ru-RU" sz="1800" b="1" dirty="0">
                <a:highlight>
                  <a:srgbClr val="FFFF00"/>
                </a:highlight>
              </a:rPr>
              <a:t> </a:t>
            </a:r>
            <a:r>
              <a:rPr lang="ru-RU" sz="1800" b="1" dirty="0" err="1">
                <a:highlight>
                  <a:srgbClr val="FFFF00"/>
                </a:highlight>
              </a:rPr>
              <a:t>композиції</a:t>
            </a:r>
            <a:r>
              <a:rPr lang="ru-RU" sz="1800" dirty="0"/>
              <a:t>, є </a:t>
            </a:r>
            <a:r>
              <a:rPr lang="ru-RU" sz="1800" dirty="0" err="1"/>
              <a:t>варіації</a:t>
            </a:r>
            <a:r>
              <a:rPr lang="ru-RU" sz="1800" dirty="0"/>
              <a:t> </a:t>
            </a:r>
            <a:r>
              <a:rPr lang="ru-RU" sz="1800" dirty="0" err="1"/>
              <a:t>композиції</a:t>
            </a:r>
            <a:r>
              <a:rPr lang="ru-RU" sz="1800" dirty="0"/>
              <a:t>, де правила </a:t>
            </a:r>
            <a:r>
              <a:rPr lang="ru-RU" sz="1800" dirty="0" err="1"/>
              <a:t>дещо</a:t>
            </a:r>
            <a:r>
              <a:rPr lang="ru-RU" sz="1800" dirty="0"/>
              <a:t> </a:t>
            </a:r>
            <a:r>
              <a:rPr lang="ru-RU" sz="1800" dirty="0" err="1"/>
              <a:t>видозмінені</a:t>
            </a:r>
            <a:r>
              <a:rPr lang="ru-RU" sz="1800" dirty="0"/>
              <a:t>, </a:t>
            </a:r>
            <a:r>
              <a:rPr lang="ru-RU" sz="1800" dirty="0" err="1"/>
              <a:t>наприклад</a:t>
            </a:r>
            <a:r>
              <a:rPr lang="ru-RU" sz="1800" dirty="0"/>
              <a:t>:</a:t>
            </a:r>
          </a:p>
          <a:p>
            <a:pPr marL="825750" indent="-285750">
              <a:lnSpc>
                <a:spcPct val="150000"/>
              </a:lnSpc>
              <a:spcBef>
                <a:spcPts val="0"/>
              </a:spcBef>
            </a:pPr>
            <a:r>
              <a:rPr lang="ru-RU" sz="1800" dirty="0"/>
              <a:t>   </a:t>
            </a:r>
            <a:r>
              <a:rPr lang="ru-RU" sz="1800" b="1" dirty="0" err="1">
                <a:highlight>
                  <a:srgbClr val="00FFFF"/>
                </a:highlight>
              </a:rPr>
              <a:t>Композиція</a:t>
            </a:r>
            <a:r>
              <a:rPr lang="ru-RU" sz="1800" b="1" dirty="0">
                <a:highlight>
                  <a:srgbClr val="00FFFF"/>
                </a:highlight>
              </a:rPr>
              <a:t> </a:t>
            </a:r>
            <a:r>
              <a:rPr lang="ru-RU" sz="1800" b="1" dirty="0" err="1">
                <a:highlight>
                  <a:srgbClr val="00FFFF"/>
                </a:highlight>
              </a:rPr>
              <a:t>може</a:t>
            </a:r>
            <a:r>
              <a:rPr lang="ru-RU" sz="1800" b="1" dirty="0">
                <a:highlight>
                  <a:srgbClr val="00FFFF"/>
                </a:highlight>
              </a:rPr>
              <a:t> </a:t>
            </a:r>
            <a:r>
              <a:rPr lang="ru-RU" sz="1800" b="1" dirty="0" err="1">
                <a:highlight>
                  <a:srgbClr val="00FFFF"/>
                </a:highlight>
              </a:rPr>
              <a:t>відкласти</a:t>
            </a:r>
            <a:r>
              <a:rPr lang="ru-RU" sz="1800" b="1" dirty="0">
                <a:highlight>
                  <a:srgbClr val="00FFFF"/>
                </a:highlight>
              </a:rPr>
              <a:t> </a:t>
            </a:r>
            <a:r>
              <a:rPr lang="ru-RU" sz="1800" b="1" dirty="0" err="1">
                <a:highlight>
                  <a:srgbClr val="00FFFF"/>
                </a:highlight>
              </a:rPr>
              <a:t>створення</a:t>
            </a:r>
            <a:r>
              <a:rPr lang="ru-RU" sz="1800" b="1" dirty="0">
                <a:highlight>
                  <a:srgbClr val="00FFFF"/>
                </a:highlight>
              </a:rPr>
              <a:t> </a:t>
            </a:r>
            <a:r>
              <a:rPr lang="ru-RU" sz="1800" b="1" dirty="0" err="1">
                <a:highlight>
                  <a:srgbClr val="00FFFF"/>
                </a:highlight>
              </a:rPr>
              <a:t>деяких</a:t>
            </a:r>
            <a:r>
              <a:rPr lang="ru-RU" sz="1800" b="1" dirty="0">
                <a:highlight>
                  <a:srgbClr val="00FFFF"/>
                </a:highlight>
              </a:rPr>
              <a:t> з </a:t>
            </a:r>
            <a:r>
              <a:rPr lang="ru-RU" sz="1800" b="1" dirty="0" err="1">
                <a:highlight>
                  <a:srgbClr val="00FFFF"/>
                </a:highlight>
              </a:rPr>
              <a:t>своїх</a:t>
            </a:r>
            <a:r>
              <a:rPr lang="ru-RU" sz="1800" b="1" dirty="0">
                <a:highlight>
                  <a:srgbClr val="00FFFF"/>
                </a:highlight>
              </a:rPr>
              <a:t> </a:t>
            </a:r>
            <a:r>
              <a:rPr lang="ru-RU" sz="1800" b="1" dirty="0" err="1">
                <a:highlight>
                  <a:srgbClr val="00FFFF"/>
                </a:highlight>
              </a:rPr>
              <a:t>частин</a:t>
            </a:r>
            <a:r>
              <a:rPr lang="ru-RU" sz="1800" b="1" dirty="0">
                <a:highlight>
                  <a:srgbClr val="00FFFF"/>
                </a:highlight>
              </a:rPr>
              <a:t> до тих </a:t>
            </a:r>
            <a:r>
              <a:rPr lang="ru-RU" sz="1800" b="1" dirty="0" err="1">
                <a:highlight>
                  <a:srgbClr val="00FFFF"/>
                </a:highlight>
              </a:rPr>
              <a:t>пір</a:t>
            </a:r>
            <a:r>
              <a:rPr lang="ru-RU" sz="1800" b="1" dirty="0">
                <a:highlight>
                  <a:srgbClr val="00FFFF"/>
                </a:highlight>
              </a:rPr>
              <a:t>, </a:t>
            </a:r>
            <a:r>
              <a:rPr lang="ru-RU" sz="1800" b="1" dirty="0" err="1">
                <a:highlight>
                  <a:srgbClr val="00FFFF"/>
                </a:highlight>
              </a:rPr>
              <a:t>поки</a:t>
            </a:r>
            <a:r>
              <a:rPr lang="ru-RU" sz="1800" b="1" dirty="0">
                <a:highlight>
                  <a:srgbClr val="00FFFF"/>
                </a:highlight>
              </a:rPr>
              <a:t> вони не </a:t>
            </a:r>
            <a:r>
              <a:rPr lang="ru-RU" sz="1800" b="1" dirty="0" err="1">
                <a:highlight>
                  <a:srgbClr val="00FFFF"/>
                </a:highlight>
              </a:rPr>
              <a:t>знадобляться</a:t>
            </a:r>
            <a:r>
              <a:rPr lang="ru-RU" sz="1800" dirty="0"/>
              <a:t>. </a:t>
            </a:r>
            <a:r>
              <a:rPr lang="ru-RU" sz="1800" dirty="0" err="1"/>
              <a:t>Наприклад</a:t>
            </a:r>
            <a:r>
              <a:rPr lang="ru-RU" sz="1800" dirty="0"/>
              <a:t>, </a:t>
            </a:r>
            <a:r>
              <a:rPr lang="ru-RU" sz="1800" dirty="0" err="1"/>
              <a:t>рядковий</a:t>
            </a:r>
            <a:r>
              <a:rPr lang="ru-RU" sz="1800" dirty="0"/>
              <a:t> </a:t>
            </a:r>
            <a:r>
              <a:rPr lang="ru-RU" sz="1800" dirty="0" err="1"/>
              <a:t>клас</a:t>
            </a:r>
            <a:r>
              <a:rPr lang="ru-RU" sz="1800" dirty="0"/>
              <a:t> </a:t>
            </a:r>
            <a:r>
              <a:rPr lang="ru-RU" sz="1800" dirty="0" err="1"/>
              <a:t>може</a:t>
            </a:r>
            <a:r>
              <a:rPr lang="ru-RU" sz="1800" dirty="0"/>
              <a:t> не </a:t>
            </a:r>
            <a:r>
              <a:rPr lang="ru-RU" sz="1800" dirty="0" err="1"/>
              <a:t>створювати</a:t>
            </a:r>
            <a:r>
              <a:rPr lang="ru-RU" sz="1800" dirty="0"/>
              <a:t> </a:t>
            </a:r>
            <a:r>
              <a:rPr lang="ru-RU" sz="1800" dirty="0" err="1"/>
              <a:t>динамічний</a:t>
            </a:r>
            <a:r>
              <a:rPr lang="ru-RU" sz="1800" dirty="0"/>
              <a:t> </a:t>
            </a:r>
            <a:r>
              <a:rPr lang="ru-RU" sz="1800" dirty="0" err="1"/>
              <a:t>масив</a:t>
            </a:r>
            <a:r>
              <a:rPr lang="ru-RU" sz="1800" dirty="0"/>
              <a:t> </a:t>
            </a:r>
            <a:r>
              <a:rPr lang="ru-RU" sz="1800" dirty="0" err="1"/>
              <a:t>символів</a:t>
            </a:r>
            <a:r>
              <a:rPr lang="ru-RU" sz="1800" dirty="0"/>
              <a:t> до тих </a:t>
            </a:r>
            <a:r>
              <a:rPr lang="ru-RU" sz="1800" dirty="0" err="1"/>
              <a:t>пір</a:t>
            </a:r>
            <a:r>
              <a:rPr lang="ru-RU" sz="1800" dirty="0"/>
              <a:t>, </a:t>
            </a:r>
            <a:r>
              <a:rPr lang="ru-RU" sz="1800" dirty="0" err="1"/>
              <a:t>поки</a:t>
            </a:r>
            <a:r>
              <a:rPr lang="ru-RU" sz="1800" dirty="0"/>
              <a:t> </a:t>
            </a:r>
            <a:r>
              <a:rPr lang="ru-RU" sz="1800" dirty="0" err="1"/>
              <a:t>користувач</a:t>
            </a:r>
            <a:r>
              <a:rPr lang="ru-RU" sz="1800" dirty="0"/>
              <a:t> не </a:t>
            </a:r>
            <a:r>
              <a:rPr lang="ru-RU" sz="1800" dirty="0" err="1"/>
              <a:t>надасть</a:t>
            </a:r>
            <a:r>
              <a:rPr lang="ru-RU" sz="1800" dirty="0"/>
              <a:t> </a:t>
            </a:r>
            <a:r>
              <a:rPr lang="ru-RU" sz="1800" dirty="0" err="1"/>
              <a:t>дані</a:t>
            </a:r>
            <a:r>
              <a:rPr lang="ru-RU" sz="1800" dirty="0"/>
              <a:t>, </a:t>
            </a:r>
            <a:r>
              <a:rPr lang="ru-RU" sz="1800" dirty="0" err="1"/>
              <a:t>які</a:t>
            </a:r>
            <a:r>
              <a:rPr lang="ru-RU" sz="1800" dirty="0"/>
              <a:t> </a:t>
            </a:r>
            <a:r>
              <a:rPr lang="ru-RU" sz="1800" dirty="0" err="1"/>
              <a:t>цей</a:t>
            </a:r>
            <a:r>
              <a:rPr lang="ru-RU" sz="1800" dirty="0"/>
              <a:t> рядок </a:t>
            </a:r>
            <a:r>
              <a:rPr lang="ru-RU" sz="1800" dirty="0" err="1"/>
              <a:t>міг</a:t>
            </a:r>
            <a:r>
              <a:rPr lang="ru-RU" sz="1800" dirty="0"/>
              <a:t> би </a:t>
            </a:r>
            <a:r>
              <a:rPr lang="ru-RU" sz="1800" dirty="0" err="1"/>
              <a:t>зберігати</a:t>
            </a:r>
            <a:r>
              <a:rPr lang="ru-RU" sz="1800" dirty="0"/>
              <a:t>.</a:t>
            </a:r>
          </a:p>
          <a:p>
            <a:pPr marL="825750" indent="-285750">
              <a:lnSpc>
                <a:spcPct val="150000"/>
              </a:lnSpc>
              <a:spcBef>
                <a:spcPts val="0"/>
              </a:spcBef>
            </a:pPr>
            <a:r>
              <a:rPr lang="ru-RU" sz="1800" dirty="0"/>
              <a:t>   </a:t>
            </a:r>
            <a:r>
              <a:rPr lang="ru-RU" sz="1800" b="1" dirty="0" err="1">
                <a:highlight>
                  <a:srgbClr val="FFFF00"/>
                </a:highlight>
              </a:rPr>
              <a:t>Композиція</a:t>
            </a:r>
            <a:r>
              <a:rPr lang="ru-RU" sz="1800" b="1" dirty="0">
                <a:highlight>
                  <a:srgbClr val="FFFF00"/>
                </a:highlight>
              </a:rPr>
              <a:t> </a:t>
            </a:r>
            <a:r>
              <a:rPr lang="ru-RU" sz="1800" b="1" dirty="0" err="1">
                <a:highlight>
                  <a:srgbClr val="FFFF00"/>
                </a:highlight>
              </a:rPr>
              <a:t>може</a:t>
            </a:r>
            <a:r>
              <a:rPr lang="ru-RU" sz="1800" b="1" dirty="0">
                <a:highlight>
                  <a:srgbClr val="FFFF00"/>
                </a:highlight>
              </a:rPr>
              <a:t> </a:t>
            </a:r>
            <a:r>
              <a:rPr lang="ru-RU" sz="1800" b="1" dirty="0" err="1">
                <a:highlight>
                  <a:srgbClr val="FFFF00"/>
                </a:highlight>
              </a:rPr>
              <a:t>забажати</a:t>
            </a:r>
            <a:r>
              <a:rPr lang="ru-RU" sz="1800" b="1" dirty="0">
                <a:highlight>
                  <a:srgbClr val="FFFF00"/>
                </a:highlight>
              </a:rPr>
              <a:t> </a:t>
            </a:r>
            <a:r>
              <a:rPr lang="ru-RU" sz="1800" b="1" dirty="0" err="1">
                <a:highlight>
                  <a:srgbClr val="FFFF00"/>
                </a:highlight>
              </a:rPr>
              <a:t>використати</a:t>
            </a:r>
            <a:r>
              <a:rPr lang="ru-RU" sz="1800" b="1" dirty="0">
                <a:highlight>
                  <a:srgbClr val="FFFF00"/>
                </a:highlight>
              </a:rPr>
              <a:t> </a:t>
            </a:r>
            <a:r>
              <a:rPr lang="ru-RU" sz="1800" b="1" dirty="0" err="1">
                <a:highlight>
                  <a:srgbClr val="FFFF00"/>
                </a:highlight>
              </a:rPr>
              <a:t>частину</a:t>
            </a:r>
            <a:r>
              <a:rPr lang="ru-RU" sz="1800" b="1" dirty="0">
                <a:highlight>
                  <a:srgbClr val="FFFF00"/>
                </a:highlight>
              </a:rPr>
              <a:t>, яка </a:t>
            </a:r>
            <a:r>
              <a:rPr lang="ru-RU" sz="1800" b="1" dirty="0" err="1">
                <a:highlight>
                  <a:srgbClr val="FFFF00"/>
                </a:highlight>
              </a:rPr>
              <a:t>була</a:t>
            </a:r>
            <a:r>
              <a:rPr lang="ru-RU" sz="1800" b="1" dirty="0">
                <a:highlight>
                  <a:srgbClr val="FFFF00"/>
                </a:highlight>
              </a:rPr>
              <a:t> </a:t>
            </a:r>
            <a:r>
              <a:rPr lang="ru-RU" sz="1800" b="1" dirty="0" err="1">
                <a:highlight>
                  <a:srgbClr val="FFFF00"/>
                </a:highlight>
              </a:rPr>
              <a:t>надана</a:t>
            </a:r>
            <a:r>
              <a:rPr lang="ru-RU" sz="1800" b="1" dirty="0">
                <a:highlight>
                  <a:srgbClr val="FFFF00"/>
                </a:highlight>
              </a:rPr>
              <a:t> </a:t>
            </a:r>
            <a:r>
              <a:rPr lang="ru-RU" sz="1800" b="1" dirty="0" err="1">
                <a:highlight>
                  <a:srgbClr val="FFFF00"/>
                </a:highlight>
              </a:rPr>
              <a:t>їй</a:t>
            </a:r>
            <a:r>
              <a:rPr lang="ru-RU" sz="1800" b="1" dirty="0">
                <a:highlight>
                  <a:srgbClr val="FFFF00"/>
                </a:highlight>
              </a:rPr>
              <a:t> в </a:t>
            </a:r>
            <a:r>
              <a:rPr lang="ru-RU" sz="1800" b="1" dirty="0" err="1">
                <a:highlight>
                  <a:srgbClr val="FFFF00"/>
                </a:highlight>
              </a:rPr>
              <a:t>якості</a:t>
            </a:r>
            <a:r>
              <a:rPr lang="ru-RU" sz="1800" b="1" dirty="0">
                <a:highlight>
                  <a:srgbClr val="FFFF00"/>
                </a:highlight>
              </a:rPr>
              <a:t> </a:t>
            </a:r>
            <a:r>
              <a:rPr lang="ru-RU" sz="1800" b="1" dirty="0" err="1">
                <a:highlight>
                  <a:srgbClr val="FFFF00"/>
                </a:highlight>
              </a:rPr>
              <a:t>вхідних</a:t>
            </a:r>
            <a:r>
              <a:rPr lang="ru-RU" sz="1800" b="1" dirty="0">
                <a:highlight>
                  <a:srgbClr val="FFFF00"/>
                </a:highlight>
              </a:rPr>
              <a:t> </a:t>
            </a:r>
            <a:r>
              <a:rPr lang="ru-RU" sz="1800" b="1" dirty="0" err="1">
                <a:highlight>
                  <a:srgbClr val="FFFF00"/>
                </a:highlight>
              </a:rPr>
              <a:t>даних</a:t>
            </a:r>
            <a:r>
              <a:rPr lang="ru-RU" sz="1800" b="1" dirty="0">
                <a:highlight>
                  <a:srgbClr val="FFFF00"/>
                </a:highlight>
              </a:rPr>
              <a:t>, а не </a:t>
            </a:r>
            <a:r>
              <a:rPr lang="ru-RU" sz="1800" b="1" dirty="0" err="1">
                <a:highlight>
                  <a:srgbClr val="FFFF00"/>
                </a:highlight>
              </a:rPr>
              <a:t>створювати</a:t>
            </a:r>
            <a:r>
              <a:rPr lang="ru-RU" sz="1800" b="1" dirty="0">
                <a:highlight>
                  <a:srgbClr val="FFFF00"/>
                </a:highlight>
              </a:rPr>
              <a:t> </a:t>
            </a:r>
            <a:r>
              <a:rPr lang="ru-RU" sz="1800" b="1" dirty="0" err="1">
                <a:highlight>
                  <a:srgbClr val="FFFF00"/>
                </a:highlight>
              </a:rPr>
              <a:t>цю</a:t>
            </a:r>
            <a:r>
              <a:rPr lang="ru-RU" sz="1800" b="1" dirty="0">
                <a:highlight>
                  <a:srgbClr val="FFFF00"/>
                </a:highlight>
              </a:rPr>
              <a:t> </a:t>
            </a:r>
            <a:r>
              <a:rPr lang="ru-RU" sz="1800" b="1" dirty="0" err="1">
                <a:highlight>
                  <a:srgbClr val="FFFF00"/>
                </a:highlight>
              </a:rPr>
              <a:t>частину</a:t>
            </a:r>
            <a:r>
              <a:rPr lang="ru-RU" sz="1800" b="1" dirty="0">
                <a:highlight>
                  <a:srgbClr val="FFFF00"/>
                </a:highlight>
              </a:rPr>
              <a:t> </a:t>
            </a:r>
            <a:r>
              <a:rPr lang="ru-RU" sz="1800" b="1" dirty="0" err="1">
                <a:highlight>
                  <a:srgbClr val="FFFF00"/>
                </a:highlight>
              </a:rPr>
              <a:t>самостійно</a:t>
            </a:r>
            <a:r>
              <a:rPr lang="ru-RU" sz="1800" dirty="0"/>
              <a:t>.</a:t>
            </a:r>
          </a:p>
          <a:p>
            <a:pPr marL="825750" indent="-285750">
              <a:lnSpc>
                <a:spcPct val="150000"/>
              </a:lnSpc>
              <a:spcBef>
                <a:spcPts val="0"/>
              </a:spcBef>
            </a:pPr>
            <a:r>
              <a:rPr lang="ru-RU" sz="1800" dirty="0"/>
              <a:t>   </a:t>
            </a:r>
            <a:r>
              <a:rPr lang="ru-RU" sz="1800" b="1" dirty="0" err="1">
                <a:highlight>
                  <a:srgbClr val="FF00FF"/>
                </a:highlight>
              </a:rPr>
              <a:t>Композиція</a:t>
            </a:r>
            <a:r>
              <a:rPr lang="ru-RU" sz="1800" b="1" dirty="0">
                <a:highlight>
                  <a:srgbClr val="FF00FF"/>
                </a:highlight>
              </a:rPr>
              <a:t> </a:t>
            </a:r>
            <a:r>
              <a:rPr lang="ru-RU" sz="1800" b="1" dirty="0" err="1">
                <a:highlight>
                  <a:srgbClr val="FF00FF"/>
                </a:highlight>
              </a:rPr>
              <a:t>може</a:t>
            </a:r>
            <a:r>
              <a:rPr lang="ru-RU" sz="1800" b="1" dirty="0">
                <a:highlight>
                  <a:srgbClr val="FF00FF"/>
                </a:highlight>
              </a:rPr>
              <a:t> </a:t>
            </a:r>
            <a:r>
              <a:rPr lang="ru-RU" sz="1800" b="1" dirty="0" err="1">
                <a:highlight>
                  <a:srgbClr val="FF00FF"/>
                </a:highlight>
              </a:rPr>
              <a:t>делегувати</a:t>
            </a:r>
            <a:r>
              <a:rPr lang="ru-RU" sz="1800" b="1" dirty="0">
                <a:highlight>
                  <a:srgbClr val="FF00FF"/>
                </a:highlight>
              </a:rPr>
              <a:t> </a:t>
            </a:r>
            <a:r>
              <a:rPr lang="ru-RU" sz="1800" b="1" dirty="0" err="1">
                <a:highlight>
                  <a:srgbClr val="FF00FF"/>
                </a:highlight>
              </a:rPr>
              <a:t>знищення</a:t>
            </a:r>
            <a:r>
              <a:rPr lang="ru-RU" sz="1800" b="1" dirty="0">
                <a:highlight>
                  <a:srgbClr val="FF00FF"/>
                </a:highlight>
              </a:rPr>
              <a:t> </a:t>
            </a:r>
            <a:r>
              <a:rPr lang="ru-RU" sz="1800" b="1" dirty="0" err="1">
                <a:highlight>
                  <a:srgbClr val="FF00FF"/>
                </a:highlight>
              </a:rPr>
              <a:t>своїх</a:t>
            </a:r>
            <a:r>
              <a:rPr lang="ru-RU" sz="1800" b="1" dirty="0">
                <a:highlight>
                  <a:srgbClr val="FF00FF"/>
                </a:highlight>
              </a:rPr>
              <a:t> </a:t>
            </a:r>
            <a:r>
              <a:rPr lang="ru-RU" sz="1800" b="1" dirty="0" err="1">
                <a:highlight>
                  <a:srgbClr val="FF00FF"/>
                </a:highlight>
              </a:rPr>
              <a:t>частин</a:t>
            </a:r>
            <a:r>
              <a:rPr lang="ru-RU" sz="1800" b="1" dirty="0">
                <a:highlight>
                  <a:srgbClr val="FF00FF"/>
                </a:highlight>
              </a:rPr>
              <a:t> </a:t>
            </a:r>
            <a:r>
              <a:rPr lang="ru-RU" sz="1800" b="1" dirty="0" err="1">
                <a:highlight>
                  <a:srgbClr val="FF00FF"/>
                </a:highlight>
              </a:rPr>
              <a:t>іншому</a:t>
            </a:r>
            <a:r>
              <a:rPr lang="ru-RU" sz="1800" b="1" dirty="0">
                <a:highlight>
                  <a:srgbClr val="FF00FF"/>
                </a:highlight>
              </a:rPr>
              <a:t> </a:t>
            </a:r>
            <a:r>
              <a:rPr lang="ru-RU" sz="1800" b="1" dirty="0" err="1">
                <a:highlight>
                  <a:srgbClr val="FF00FF"/>
                </a:highlight>
              </a:rPr>
              <a:t>об’єкту</a:t>
            </a:r>
            <a:r>
              <a:rPr lang="ru-RU" sz="1800" b="1" dirty="0">
                <a:highlight>
                  <a:srgbClr val="FF00FF"/>
                </a:highlight>
              </a:rPr>
              <a:t> </a:t>
            </a:r>
            <a:r>
              <a:rPr lang="ru-RU" sz="1800" dirty="0"/>
              <a:t>(</a:t>
            </a:r>
            <a:r>
              <a:rPr lang="ru-RU" sz="1800" dirty="0" err="1"/>
              <a:t>наприклад</a:t>
            </a:r>
            <a:r>
              <a:rPr lang="ru-RU" sz="1800" dirty="0"/>
              <a:t>, </a:t>
            </a:r>
            <a:r>
              <a:rPr lang="ru-RU" sz="1800" dirty="0" err="1"/>
              <a:t>процедурі</a:t>
            </a:r>
            <a:r>
              <a:rPr lang="ru-RU" sz="1800" dirty="0"/>
              <a:t> </a:t>
            </a:r>
            <a:r>
              <a:rPr lang="ru-RU" sz="1800" dirty="0" err="1"/>
              <a:t>збору</a:t>
            </a:r>
            <a:r>
              <a:rPr lang="ru-RU" sz="1800" dirty="0"/>
              <a:t> </a:t>
            </a:r>
            <a:r>
              <a:rPr lang="ru-RU" sz="1800" dirty="0" err="1"/>
              <a:t>сміття</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b="1" dirty="0" err="1">
                <a:highlight>
                  <a:srgbClr val="00FF00"/>
                </a:highlight>
              </a:rPr>
              <a:t>Ключовим</a:t>
            </a:r>
            <a:r>
              <a:rPr lang="ru-RU" sz="1800" b="1" dirty="0">
                <a:highlight>
                  <a:srgbClr val="00FF00"/>
                </a:highlight>
              </a:rPr>
              <a:t> моментом є те, </a:t>
            </a:r>
            <a:r>
              <a:rPr lang="ru-RU" sz="1800" b="1" dirty="0" err="1">
                <a:highlight>
                  <a:srgbClr val="00FF00"/>
                </a:highlight>
              </a:rPr>
              <a:t>що</a:t>
            </a:r>
            <a:r>
              <a:rPr lang="ru-RU" sz="1800" b="1" dirty="0">
                <a:highlight>
                  <a:srgbClr val="00FF00"/>
                </a:highlight>
              </a:rPr>
              <a:t> </a:t>
            </a:r>
            <a:r>
              <a:rPr lang="ru-RU" sz="1800" b="1" dirty="0" err="1">
                <a:highlight>
                  <a:srgbClr val="00FF00"/>
                </a:highlight>
              </a:rPr>
              <a:t>композиція</a:t>
            </a:r>
            <a:r>
              <a:rPr lang="ru-RU" sz="1800" b="1" dirty="0">
                <a:highlight>
                  <a:srgbClr val="00FF00"/>
                </a:highlight>
              </a:rPr>
              <a:t> повинна </a:t>
            </a:r>
            <a:r>
              <a:rPr lang="ru-RU" sz="1800" b="1" dirty="0" err="1">
                <a:highlight>
                  <a:srgbClr val="00FF00"/>
                </a:highlight>
              </a:rPr>
              <a:t>керувати</a:t>
            </a:r>
            <a:r>
              <a:rPr lang="ru-RU" sz="1800" b="1" dirty="0">
                <a:highlight>
                  <a:srgbClr val="00FF00"/>
                </a:highlight>
              </a:rPr>
              <a:t> </a:t>
            </a:r>
            <a:r>
              <a:rPr lang="ru-RU" sz="1800" b="1" dirty="0" err="1">
                <a:highlight>
                  <a:srgbClr val="00FF00"/>
                </a:highlight>
              </a:rPr>
              <a:t>своїми</a:t>
            </a:r>
            <a:r>
              <a:rPr lang="ru-RU" sz="1800" b="1" dirty="0">
                <a:highlight>
                  <a:srgbClr val="00FF00"/>
                </a:highlight>
              </a:rPr>
              <a:t> </a:t>
            </a:r>
            <a:r>
              <a:rPr lang="ru-RU" sz="1800" b="1" dirty="0" err="1">
                <a:highlight>
                  <a:srgbClr val="00FF00"/>
                </a:highlight>
              </a:rPr>
              <a:t>частинами</a:t>
            </a:r>
            <a:r>
              <a:rPr lang="ru-RU" sz="1800" b="1" dirty="0">
                <a:highlight>
                  <a:srgbClr val="00FF00"/>
                </a:highlight>
              </a:rPr>
              <a:t> </a:t>
            </a:r>
            <a:r>
              <a:rPr lang="ru-RU" sz="1800" b="1" dirty="0" err="1">
                <a:highlight>
                  <a:srgbClr val="00FF00"/>
                </a:highlight>
              </a:rPr>
              <a:t>самостійно</a:t>
            </a:r>
            <a:r>
              <a:rPr lang="ru-RU" sz="1800" b="1" dirty="0">
                <a:highlight>
                  <a:srgbClr val="00FF00"/>
                </a:highlight>
              </a:rPr>
              <a:t>, без </a:t>
            </a:r>
            <a:r>
              <a:rPr lang="ru-RU" sz="1800" b="1" dirty="0" err="1">
                <a:highlight>
                  <a:srgbClr val="00FF00"/>
                </a:highlight>
              </a:rPr>
              <a:t>втручання</a:t>
            </a:r>
            <a:r>
              <a:rPr lang="ru-RU" sz="1800" b="1" dirty="0">
                <a:highlight>
                  <a:srgbClr val="00FF00"/>
                </a:highlight>
              </a:rPr>
              <a:t> </a:t>
            </a:r>
            <a:r>
              <a:rPr lang="ru-RU" sz="1800" b="1" dirty="0" err="1">
                <a:highlight>
                  <a:srgbClr val="00FF00"/>
                </a:highlight>
              </a:rPr>
              <a:t>користувача</a:t>
            </a:r>
            <a:r>
              <a:rPr lang="ru-RU" sz="1800" b="1" dirty="0">
                <a:highlight>
                  <a:srgbClr val="00FF00"/>
                </a:highlight>
              </a:rPr>
              <a:t> </a:t>
            </a:r>
            <a:r>
              <a:rPr lang="ru-RU" sz="1800" b="1" dirty="0" err="1">
                <a:highlight>
                  <a:srgbClr val="00FF00"/>
                </a:highlight>
              </a:rPr>
              <a:t>композиції</a:t>
            </a:r>
            <a:r>
              <a:rPr lang="ru-RU" sz="1800" dirty="0"/>
              <a:t>.</a:t>
            </a:r>
            <a:endParaRPr lang="uk-UA" sz="1800" dirty="0"/>
          </a:p>
        </p:txBody>
      </p:sp>
    </p:spTree>
    <p:extLst>
      <p:ext uri="{BB962C8B-B14F-4D97-AF65-F5344CB8AC3E}">
        <p14:creationId xmlns:p14="http://schemas.microsoft.com/office/powerpoint/2010/main" val="3699003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Типи зв’язків між об’єктами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Наше життя сповнене повторюваних шаблонів, відносин і ієрархій між об’єктами. Вивчаючи їх, ми отримуємо більш глибоке уявлення про те, як вони працюють і взаємодіють між собою в реальному житті.</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Наприклад, ми йдемо по вулиці і бачимо яскраво-жовтий об’єкт на зеленому довгому об’єкті. Ми розуміємо, що яскраво-жовтий об’єкт — це </a:t>
            </a:r>
            <a:r>
              <a:rPr lang="uk-UA" sz="1800" b="1" dirty="0"/>
              <a:t>квітка</a:t>
            </a:r>
            <a:r>
              <a:rPr lang="uk-UA" sz="1800" dirty="0"/>
              <a:t>, а зелений — </a:t>
            </a:r>
            <a:r>
              <a:rPr lang="uk-UA" sz="1800" b="1" dirty="0"/>
              <a:t>стебло</a:t>
            </a:r>
            <a:r>
              <a:rPr lang="uk-UA" sz="1800" dirty="0"/>
              <a:t>. Навіть якщо ми до цього моменту ніколи не бачили таку рослину, ми все одно розуміємо, що об’єктами на стеблі є </a:t>
            </a:r>
            <a:r>
              <a:rPr lang="uk-UA" sz="1800" b="1" dirty="0"/>
              <a:t>листя</a:t>
            </a:r>
            <a:r>
              <a:rPr lang="uk-UA" sz="1800" dirty="0"/>
              <a:t>, яке взаємодіє з сонячним світлом, а квітка допомагає рослині в розмноженні і виживанні. Ми також знаємо, що, якщо </a:t>
            </a:r>
            <a:r>
              <a:rPr lang="uk-UA" sz="1800" b="1" dirty="0"/>
              <a:t>зірвати рослину</a:t>
            </a:r>
            <a:r>
              <a:rPr lang="uk-UA" sz="1800" dirty="0"/>
              <a:t>, </a:t>
            </a:r>
            <a:r>
              <a:rPr lang="uk-UA" sz="1800" b="1" dirty="0"/>
              <a:t>квітка теж загине</a:t>
            </a:r>
            <a:r>
              <a:rPr lang="uk-UA" sz="1800" dirty="0"/>
              <a:t>.</a:t>
            </a:r>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1772892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Композиція і підкласи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Одне з найчастіших питань, яке задають початківці, коли справа доходить до композиції об’єкта: «</a:t>
            </a:r>
            <a:r>
              <a:rPr lang="uk-UA" sz="1800" b="1" dirty="0">
                <a:highlight>
                  <a:srgbClr val="FFFF00"/>
                </a:highlight>
              </a:rPr>
              <a:t>Коли я повинен використовувати підклас замість безпосередньої реалізації?</a:t>
            </a:r>
            <a:r>
              <a:rPr lang="uk-UA" sz="1800" dirty="0"/>
              <a:t>». Наприклад, замість використання класу </a:t>
            </a:r>
            <a:r>
              <a:rPr lang="en-US" sz="1800" dirty="0">
                <a:solidFill>
                  <a:schemeClr val="accent5">
                    <a:lumMod val="75000"/>
                  </a:schemeClr>
                </a:solidFill>
                <a:latin typeface="Consolas" panose="020B0609020204030204" pitchFamily="49" charset="0"/>
              </a:rPr>
              <a:t>Point2D</a:t>
            </a:r>
            <a:r>
              <a:rPr lang="en-US" sz="1800" dirty="0"/>
              <a:t> </a:t>
            </a:r>
            <a:r>
              <a:rPr lang="uk-UA" sz="1800" dirty="0"/>
              <a:t>для реалізації локації </a:t>
            </a:r>
            <a:r>
              <a:rPr lang="en-US" sz="1800" dirty="0">
                <a:solidFill>
                  <a:schemeClr val="accent5">
                    <a:lumMod val="75000"/>
                  </a:schemeClr>
                </a:solidFill>
                <a:latin typeface="Consolas" panose="020B0609020204030204" pitchFamily="49" charset="0"/>
              </a:rPr>
              <a:t>Creature</a:t>
            </a:r>
            <a:r>
              <a:rPr lang="en-US" sz="1800" dirty="0"/>
              <a:t>, </a:t>
            </a:r>
            <a:r>
              <a:rPr lang="uk-UA" sz="1800" dirty="0"/>
              <a:t>ми могли б просто додати в клас </a:t>
            </a:r>
            <a:r>
              <a:rPr lang="en-US" sz="1800" dirty="0">
                <a:solidFill>
                  <a:schemeClr val="accent5">
                    <a:lumMod val="75000"/>
                  </a:schemeClr>
                </a:solidFill>
                <a:latin typeface="Consolas" panose="020B0609020204030204" pitchFamily="49" charset="0"/>
              </a:rPr>
              <a:t>Creature</a:t>
            </a:r>
            <a:r>
              <a:rPr lang="en-US" sz="1800" dirty="0"/>
              <a:t> </a:t>
            </a:r>
            <a:r>
              <a:rPr lang="uk-UA" sz="1800" dirty="0"/>
              <a:t>два </a:t>
            </a:r>
            <a:r>
              <a:rPr lang="ru-RU" sz="1800" dirty="0" err="1"/>
              <a:t>мембера</a:t>
            </a:r>
            <a:r>
              <a:rPr lang="uk-UA" sz="1800" dirty="0"/>
              <a:t> (</a:t>
            </a:r>
            <a:r>
              <a:rPr lang="en-US" sz="1800" dirty="0" err="1">
                <a:solidFill>
                  <a:schemeClr val="accent5">
                    <a:lumMod val="75000"/>
                  </a:schemeClr>
                </a:solidFill>
                <a:latin typeface="Consolas" panose="020B0609020204030204" pitchFamily="49" charset="0"/>
              </a:rPr>
              <a:t>m_x</a:t>
            </a:r>
            <a:r>
              <a:rPr lang="en-US" sz="1800" dirty="0"/>
              <a:t> </a:t>
            </a:r>
            <a:r>
              <a:rPr lang="uk-UA" sz="1800" dirty="0"/>
              <a:t>і </a:t>
            </a:r>
            <a:r>
              <a:rPr lang="en-US" sz="1800" dirty="0" err="1">
                <a:solidFill>
                  <a:schemeClr val="accent5">
                    <a:lumMod val="75000"/>
                  </a:schemeClr>
                </a:solidFill>
                <a:latin typeface="Consolas" panose="020B0609020204030204" pitchFamily="49" charset="0"/>
              </a:rPr>
              <a:t>m_y</a:t>
            </a:r>
            <a:r>
              <a:rPr lang="en-US" sz="1800" dirty="0"/>
              <a:t>) </a:t>
            </a:r>
            <a:r>
              <a:rPr lang="uk-UA" sz="1800" dirty="0"/>
              <a:t>і записати весь код реалізації локації в класі </a:t>
            </a:r>
            <a:r>
              <a:rPr lang="en-US" sz="1800" dirty="0">
                <a:solidFill>
                  <a:schemeClr val="accent5">
                    <a:lumMod val="75000"/>
                  </a:schemeClr>
                </a:solidFill>
                <a:latin typeface="Consolas" panose="020B0609020204030204" pitchFamily="49" charset="0"/>
              </a:rPr>
              <a:t>Creature</a:t>
            </a:r>
            <a:r>
              <a:rPr lang="en-US" sz="1800" dirty="0"/>
              <a:t>. </a:t>
            </a:r>
            <a:r>
              <a:rPr lang="uk-UA" sz="1800" dirty="0"/>
              <a:t>Проте, в створенні </a:t>
            </a:r>
            <a:r>
              <a:rPr lang="en-US" sz="1800" dirty="0">
                <a:solidFill>
                  <a:schemeClr val="accent5">
                    <a:lumMod val="75000"/>
                  </a:schemeClr>
                </a:solidFill>
                <a:latin typeface="Consolas" panose="020B0609020204030204" pitchFamily="49" charset="0"/>
              </a:rPr>
              <a:t>Point2D</a:t>
            </a:r>
            <a:r>
              <a:rPr lang="en-US" sz="1800" dirty="0"/>
              <a:t> </a:t>
            </a:r>
            <a:r>
              <a:rPr lang="uk-UA" sz="1800" dirty="0"/>
              <a:t>є ряд переваг:</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00FF00"/>
                </a:highlight>
              </a:rPr>
              <a:t>Перевага №1</a:t>
            </a:r>
            <a:r>
              <a:rPr lang="uk-UA" sz="1800" dirty="0"/>
              <a:t>: Кожен окремий клас можна зберегти відносно простим/зрозумілим і сфокусувати на виконанні однієї конкретної задачі. Таким чином, писати класи легше і розуміти їх простіше. Наприклад, в </a:t>
            </a:r>
            <a:r>
              <a:rPr lang="en-US" sz="1800" dirty="0">
                <a:solidFill>
                  <a:schemeClr val="accent5">
                    <a:lumMod val="75000"/>
                  </a:schemeClr>
                </a:solidFill>
                <a:latin typeface="Consolas" panose="020B0609020204030204" pitchFamily="49" charset="0"/>
              </a:rPr>
              <a:t>Point2D</a:t>
            </a:r>
            <a:r>
              <a:rPr lang="en-US" sz="1800" dirty="0"/>
              <a:t> </a:t>
            </a:r>
            <a:r>
              <a:rPr lang="uk-UA" sz="1800" dirty="0"/>
              <a:t>все обертається тільки навколо локації і це дозволяє зберегти загальну картину програми простішою.</a:t>
            </a:r>
          </a:p>
        </p:txBody>
      </p:sp>
    </p:spTree>
    <p:extLst>
      <p:ext uri="{BB962C8B-B14F-4D97-AF65-F5344CB8AC3E}">
        <p14:creationId xmlns:p14="http://schemas.microsoft.com/office/powerpoint/2010/main" val="31915400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Композиція і підкласи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Перевага №2</a:t>
            </a:r>
            <a:r>
              <a:rPr lang="uk-UA" sz="1800" dirty="0"/>
              <a:t>: Кожен підклас може бути автономним, що робить його багаторазовим. Наприклад, ми можемо повторно використовувати наш клас </a:t>
            </a:r>
            <a:r>
              <a:rPr lang="en-US" sz="1800" dirty="0">
                <a:solidFill>
                  <a:schemeClr val="accent5">
                    <a:lumMod val="75000"/>
                  </a:schemeClr>
                </a:solidFill>
                <a:latin typeface="Consolas" panose="020B0609020204030204" pitchFamily="49" charset="0"/>
              </a:rPr>
              <a:t>Point2D</a:t>
            </a:r>
            <a:r>
              <a:rPr lang="en-US" sz="1800" dirty="0"/>
              <a:t> </a:t>
            </a:r>
            <a:r>
              <a:rPr lang="uk-UA" sz="1800" dirty="0"/>
              <a:t>в абсолютно іншій програмі. Або, якщо нашому </a:t>
            </a:r>
            <a:r>
              <a:rPr lang="en-US" sz="1800" dirty="0">
                <a:solidFill>
                  <a:schemeClr val="accent5">
                    <a:lumMod val="75000"/>
                  </a:schemeClr>
                </a:solidFill>
                <a:latin typeface="Consolas" panose="020B0609020204030204" pitchFamily="49" charset="0"/>
              </a:rPr>
              <a:t>Creature</a:t>
            </a:r>
            <a:r>
              <a:rPr lang="en-US" sz="1800" dirty="0"/>
              <a:t> </a:t>
            </a:r>
            <a:r>
              <a:rPr lang="uk-UA" sz="1800" dirty="0"/>
              <a:t>коли-небудь знадобиться ще один пункт у визначенні локації (наприклад, місце куди йому потрібно буде дістатися), ми можемо просто додати ще одну змінну-член в </a:t>
            </a:r>
            <a:r>
              <a:rPr lang="en-US" sz="1800" dirty="0">
                <a:solidFill>
                  <a:schemeClr val="accent5">
                    <a:lumMod val="75000"/>
                  </a:schemeClr>
                </a:solidFill>
                <a:latin typeface="Consolas" panose="020B0609020204030204" pitchFamily="49" charset="0"/>
              </a:rPr>
              <a:t>Point2D</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b="1" dirty="0">
                <a:highlight>
                  <a:srgbClr val="00FF00"/>
                </a:highlight>
              </a:rPr>
              <a:t>Перевага №3</a:t>
            </a:r>
            <a:r>
              <a:rPr lang="uk-UA" sz="1800" dirty="0"/>
              <a:t>: ​​Батьківський клас може залишити виконання більшої частини складної роботи на підкласи, а сам зосередитися на координації потоку даних між підкласами. Це допоможе знизити загальну складність батьківського об’єкта, оскільки </a:t>
            </a:r>
            <a:r>
              <a:rPr lang="uk-UA" sz="1800" b="1" dirty="0">
                <a:highlight>
                  <a:srgbClr val="00FF00"/>
                </a:highlight>
              </a:rPr>
              <a:t>батьківський об’єкт делегує виконання роботи своїм дочірнім елементам, які вже знають, як виконувати ці завдання</a:t>
            </a:r>
            <a:r>
              <a:rPr lang="uk-UA" sz="1800" dirty="0"/>
              <a:t>. Наприклад, при переміщенні нашого </a:t>
            </a:r>
            <a:r>
              <a:rPr lang="en-US" sz="1800" dirty="0">
                <a:solidFill>
                  <a:schemeClr val="accent5">
                    <a:lumMod val="75000"/>
                  </a:schemeClr>
                </a:solidFill>
                <a:latin typeface="Consolas" panose="020B0609020204030204" pitchFamily="49" charset="0"/>
              </a:rPr>
              <a:t>Creature</a:t>
            </a:r>
            <a:r>
              <a:rPr lang="en-US" sz="1800" dirty="0"/>
              <a:t>, </a:t>
            </a:r>
            <a:r>
              <a:rPr lang="uk-UA" sz="1800" dirty="0"/>
              <a:t>сам </a:t>
            </a:r>
            <a:r>
              <a:rPr lang="en-US" sz="1800" dirty="0">
                <a:solidFill>
                  <a:schemeClr val="accent5">
                    <a:lumMod val="75000"/>
                  </a:schemeClr>
                </a:solidFill>
                <a:latin typeface="Consolas" panose="020B0609020204030204" pitchFamily="49" charset="0"/>
              </a:rPr>
              <a:t>Creature</a:t>
            </a:r>
            <a:r>
              <a:rPr lang="en-US" sz="1800" dirty="0"/>
              <a:t> </a:t>
            </a:r>
            <a:r>
              <a:rPr lang="uk-UA" sz="1800" dirty="0"/>
              <a:t>делегує виконання переміщення класу </a:t>
            </a:r>
            <a:r>
              <a:rPr lang="en-US" sz="1800" dirty="0">
                <a:solidFill>
                  <a:schemeClr val="accent5">
                    <a:lumMod val="75000"/>
                  </a:schemeClr>
                </a:solidFill>
                <a:latin typeface="Consolas" panose="020B0609020204030204" pitchFamily="49" charset="0"/>
              </a:rPr>
              <a:t>Point2D</a:t>
            </a:r>
            <a:r>
              <a:rPr lang="en-US" sz="1800" dirty="0"/>
              <a:t>, </a:t>
            </a:r>
            <a:r>
              <a:rPr lang="uk-UA" sz="1800" dirty="0"/>
              <a:t>який вже розуміє, як працювати з локацією. Таким чином, клас </a:t>
            </a:r>
            <a:r>
              <a:rPr lang="en-US" sz="1800" dirty="0">
                <a:solidFill>
                  <a:schemeClr val="accent5">
                    <a:lumMod val="75000"/>
                  </a:schemeClr>
                </a:solidFill>
                <a:latin typeface="Consolas" panose="020B0609020204030204" pitchFamily="49" charset="0"/>
              </a:rPr>
              <a:t>Creature</a:t>
            </a:r>
            <a:r>
              <a:rPr lang="en-US" sz="1800" dirty="0"/>
              <a:t> </a:t>
            </a:r>
            <a:r>
              <a:rPr lang="uk-UA" sz="1800" dirty="0"/>
              <a:t>не повинен турбуватися про те, як такі речі реалізувати.</a:t>
            </a:r>
          </a:p>
        </p:txBody>
      </p:sp>
    </p:spTree>
    <p:extLst>
      <p:ext uri="{BB962C8B-B14F-4D97-AF65-F5344CB8AC3E}">
        <p14:creationId xmlns:p14="http://schemas.microsoft.com/office/powerpoint/2010/main" val="3931098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Композиція і підкласи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Хорошим правилом є те, що </a:t>
            </a:r>
            <a:r>
              <a:rPr lang="uk-UA" sz="2400" b="1" dirty="0">
                <a:highlight>
                  <a:srgbClr val="00FF00"/>
                </a:highlight>
              </a:rPr>
              <a:t>один клас повинен виконувати одну конкретну задачу (аналогічно функціям)</a:t>
            </a:r>
            <a:r>
              <a:rPr lang="uk-UA" sz="1800" dirty="0"/>
              <a:t>. Цим завданням може бути зберігання, маніпулювання даними або координація підкласів.</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У нашому випадку є сенс в тому, щоб </a:t>
            </a:r>
            <a:r>
              <a:rPr lang="en-US" sz="1800" dirty="0">
                <a:solidFill>
                  <a:schemeClr val="accent5">
                    <a:lumMod val="75000"/>
                  </a:schemeClr>
                </a:solidFill>
                <a:latin typeface="Consolas" panose="020B0609020204030204" pitchFamily="49" charset="0"/>
              </a:rPr>
              <a:t>Creature</a:t>
            </a:r>
            <a:r>
              <a:rPr lang="en-US" sz="1800" dirty="0"/>
              <a:t> </a:t>
            </a:r>
            <a:r>
              <a:rPr lang="uk-UA" sz="1800" dirty="0"/>
              <a:t>не турбувався про реалізацію локації. Завдання </a:t>
            </a:r>
            <a:r>
              <a:rPr lang="en-US" sz="1800" dirty="0">
                <a:solidFill>
                  <a:schemeClr val="accent5">
                    <a:lumMod val="75000"/>
                  </a:schemeClr>
                </a:solidFill>
                <a:latin typeface="Consolas" panose="020B0609020204030204" pitchFamily="49" charset="0"/>
              </a:rPr>
              <a:t>Creature</a:t>
            </a:r>
            <a:r>
              <a:rPr lang="en-US" sz="1800" dirty="0"/>
              <a:t> </a:t>
            </a:r>
            <a:r>
              <a:rPr lang="uk-UA" sz="1800" dirty="0"/>
              <a:t>полягає не в тому, щоб знати всі подробиці, а в тому, щоб координувати потік даних і гарантувати, що кожен з підкласів знає, що він повинен робити. Те, як слід виконувати конкретні завдання — залежить вже від кожного підкласу окремо.</a:t>
            </a:r>
          </a:p>
        </p:txBody>
      </p:sp>
    </p:spTree>
    <p:extLst>
      <p:ext uri="{BB962C8B-B14F-4D97-AF65-F5344CB8AC3E}">
        <p14:creationId xmlns:p14="http://schemas.microsoft.com/office/powerpoint/2010/main" val="13869496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E52E716B-2945-4977-991B-AB2AC0EDA8EC}"/>
              </a:ext>
            </a:extLst>
          </p:cNvPr>
          <p:cNvPicPr>
            <a:picLocks noChangeAspect="1"/>
          </p:cNvPicPr>
          <p:nvPr/>
        </p:nvPicPr>
        <p:blipFill>
          <a:blip r:embed="rId2"/>
          <a:stretch>
            <a:fillRect/>
          </a:stretch>
        </p:blipFill>
        <p:spPr>
          <a:xfrm>
            <a:off x="3539438" y="-1"/>
            <a:ext cx="5113121" cy="6858000"/>
          </a:xfrm>
          <a:prstGeom prst="rect">
            <a:avLst/>
          </a:prstGeom>
        </p:spPr>
      </p:pic>
    </p:spTree>
    <p:extLst>
      <p:ext uri="{BB962C8B-B14F-4D97-AF65-F5344CB8AC3E}">
        <p14:creationId xmlns:p14="http://schemas.microsoft.com/office/powerpoint/2010/main" val="3410318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Агрегація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Ми говорили, що композиція об’єкта — це процес створення складних об’єктів з простіших. Ми також говорили про </a:t>
            </a:r>
            <a:r>
              <a:rPr lang="uk-UA" sz="1800" b="1" dirty="0"/>
              <a:t>підтип композиції об’єктів</a:t>
            </a:r>
            <a:r>
              <a:rPr lang="uk-UA" sz="1800" dirty="0"/>
              <a:t> — </a:t>
            </a:r>
            <a:r>
              <a:rPr lang="uk-UA" sz="1800" b="1" dirty="0">
                <a:highlight>
                  <a:srgbClr val="FFFF00"/>
                </a:highlight>
              </a:rPr>
              <a:t>композицію</a:t>
            </a:r>
            <a:r>
              <a:rPr lang="uk-UA" sz="1800" dirty="0"/>
              <a:t>. У відносинах всередині композиції ціле (клас) несе відповідальність за існування частин (</a:t>
            </a:r>
            <a:r>
              <a:rPr lang="uk-UA" sz="1800" dirty="0" err="1"/>
              <a:t>мемберів</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Тут ми розглянемо інший </a:t>
            </a:r>
            <a:r>
              <a:rPr lang="uk-UA" sz="1800" b="1" dirty="0"/>
              <a:t>підтип композиції об’єкта</a:t>
            </a:r>
            <a:r>
              <a:rPr lang="uk-UA" sz="1800" dirty="0"/>
              <a:t> — </a:t>
            </a:r>
            <a:r>
              <a:rPr lang="uk-UA" sz="1800" b="1" dirty="0">
                <a:highlight>
                  <a:srgbClr val="00FF00"/>
                </a:highlight>
              </a:rPr>
              <a:t>агрегацію</a:t>
            </a:r>
            <a:r>
              <a:rPr lang="uk-UA" sz="1800" dirty="0"/>
              <a:t>.</a:t>
            </a:r>
          </a:p>
        </p:txBody>
      </p:sp>
    </p:spTree>
    <p:extLst>
      <p:ext uri="{BB962C8B-B14F-4D97-AF65-F5344CB8AC3E}">
        <p14:creationId xmlns:p14="http://schemas.microsoft.com/office/powerpoint/2010/main" val="1087388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Агрегація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Для реалізації </a:t>
            </a:r>
            <a:r>
              <a:rPr lang="uk-UA" sz="1800" b="1" dirty="0">
                <a:highlight>
                  <a:srgbClr val="00FF00"/>
                </a:highlight>
              </a:rPr>
              <a:t>агрегації</a:t>
            </a:r>
            <a:r>
              <a:rPr lang="uk-UA" sz="1800" dirty="0"/>
              <a:t> ціле і його частини повинні відповідати наступним відносинам:</a:t>
            </a:r>
          </a:p>
          <a:p>
            <a:pPr marL="882900" indent="-342900">
              <a:lnSpc>
                <a:spcPct val="150000"/>
              </a:lnSpc>
              <a:spcBef>
                <a:spcPts val="0"/>
              </a:spcBef>
              <a:buFont typeface="+mj-lt"/>
              <a:buAutoNum type="arabicPeriod"/>
            </a:pPr>
            <a:r>
              <a:rPr lang="uk-UA" sz="1800" dirty="0"/>
              <a:t>   </a:t>
            </a:r>
            <a:r>
              <a:rPr lang="uk-UA" sz="1800" b="1" dirty="0"/>
              <a:t>Частина</a:t>
            </a:r>
            <a:r>
              <a:rPr lang="uk-UA" sz="1800" dirty="0"/>
              <a:t> (</a:t>
            </a:r>
            <a:r>
              <a:rPr lang="uk-UA" sz="1800" dirty="0" err="1"/>
              <a:t>мембер</a:t>
            </a:r>
            <a:r>
              <a:rPr lang="uk-UA" sz="1800" dirty="0"/>
              <a:t>) </a:t>
            </a:r>
            <a:r>
              <a:rPr lang="uk-UA" sz="1800" b="1" dirty="0">
                <a:highlight>
                  <a:srgbClr val="00FF00"/>
                </a:highlight>
              </a:rPr>
              <a:t>є</a:t>
            </a:r>
            <a:r>
              <a:rPr lang="uk-UA" sz="1800" dirty="0"/>
              <a:t> частиною </a:t>
            </a:r>
            <a:r>
              <a:rPr lang="uk-UA" sz="1800" b="1" dirty="0"/>
              <a:t>цілого</a:t>
            </a:r>
            <a:r>
              <a:rPr lang="uk-UA" sz="1800" dirty="0"/>
              <a:t> (класу).</a:t>
            </a:r>
          </a:p>
          <a:p>
            <a:pPr marL="882900" indent="-342900">
              <a:lnSpc>
                <a:spcPct val="150000"/>
              </a:lnSpc>
              <a:spcBef>
                <a:spcPts val="0"/>
              </a:spcBef>
              <a:buFont typeface="+mj-lt"/>
              <a:buAutoNum type="arabicPeriod"/>
            </a:pPr>
            <a:r>
              <a:rPr lang="uk-UA" sz="1800" dirty="0"/>
              <a:t>   </a:t>
            </a:r>
            <a:r>
              <a:rPr lang="uk-UA" sz="1800" b="1" dirty="0"/>
              <a:t>Частина</a:t>
            </a:r>
            <a:r>
              <a:rPr lang="uk-UA" sz="1800" dirty="0"/>
              <a:t> (</a:t>
            </a:r>
            <a:r>
              <a:rPr lang="uk-UA" sz="1800" dirty="0" err="1"/>
              <a:t>мембер</a:t>
            </a:r>
            <a:r>
              <a:rPr lang="uk-UA" sz="1800" dirty="0"/>
              <a:t>) одночасно може належати більш ніж одному </a:t>
            </a:r>
            <a:r>
              <a:rPr lang="uk-UA" sz="1800" b="1" dirty="0"/>
              <a:t>цілому</a:t>
            </a:r>
            <a:r>
              <a:rPr lang="uk-UA" sz="1800" dirty="0"/>
              <a:t> (класу).</a:t>
            </a:r>
          </a:p>
          <a:p>
            <a:pPr marL="882900" indent="-342900">
              <a:lnSpc>
                <a:spcPct val="150000"/>
              </a:lnSpc>
              <a:spcBef>
                <a:spcPts val="0"/>
              </a:spcBef>
              <a:buFont typeface="+mj-lt"/>
              <a:buAutoNum type="arabicPeriod"/>
            </a:pPr>
            <a:r>
              <a:rPr lang="uk-UA" sz="1800" dirty="0"/>
              <a:t>   </a:t>
            </a:r>
            <a:r>
              <a:rPr lang="uk-UA" sz="1800" b="1" dirty="0"/>
              <a:t>Частина</a:t>
            </a:r>
            <a:r>
              <a:rPr lang="uk-UA" sz="1800" dirty="0"/>
              <a:t> (</a:t>
            </a:r>
            <a:r>
              <a:rPr lang="uk-UA" sz="1800" dirty="0" err="1"/>
              <a:t>мембер</a:t>
            </a:r>
            <a:r>
              <a:rPr lang="uk-UA" sz="1800" dirty="0"/>
              <a:t>) існує, НЕ керована </a:t>
            </a:r>
            <a:r>
              <a:rPr lang="uk-UA" sz="1800" b="1" dirty="0"/>
              <a:t>цілим</a:t>
            </a:r>
            <a:r>
              <a:rPr lang="uk-UA" sz="1800" dirty="0"/>
              <a:t> (класом).</a:t>
            </a:r>
          </a:p>
          <a:p>
            <a:pPr marL="882900" indent="-342900">
              <a:lnSpc>
                <a:spcPct val="150000"/>
              </a:lnSpc>
              <a:spcBef>
                <a:spcPts val="0"/>
              </a:spcBef>
              <a:buFont typeface="+mj-lt"/>
              <a:buAutoNum type="arabicPeriod"/>
            </a:pPr>
            <a:r>
              <a:rPr lang="uk-UA" sz="1800" dirty="0"/>
              <a:t>   </a:t>
            </a:r>
            <a:r>
              <a:rPr lang="uk-UA" sz="1800" b="1" dirty="0"/>
              <a:t>Частина</a:t>
            </a:r>
            <a:r>
              <a:rPr lang="uk-UA" sz="1800" dirty="0"/>
              <a:t> (</a:t>
            </a:r>
            <a:r>
              <a:rPr lang="uk-UA" sz="1800" dirty="0" err="1"/>
              <a:t>мембер</a:t>
            </a:r>
            <a:r>
              <a:rPr lang="uk-UA" sz="1800" dirty="0"/>
              <a:t>) не знає про існування </a:t>
            </a:r>
            <a:r>
              <a:rPr lang="uk-UA" sz="1800" b="1" dirty="0"/>
              <a:t>цілого</a:t>
            </a:r>
            <a:r>
              <a:rPr lang="uk-UA" sz="1800" dirty="0"/>
              <a:t> (класу).</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Як і у випадку з підтипом композиція, відносини в агрегації також є відносинами “</a:t>
            </a:r>
            <a:r>
              <a:rPr lang="uk-UA" sz="1800" b="1" dirty="0">
                <a:highlight>
                  <a:srgbClr val="00FF00"/>
                </a:highlight>
              </a:rPr>
              <a:t>частин-цілого</a:t>
            </a:r>
            <a:r>
              <a:rPr lang="uk-UA" sz="1800" dirty="0"/>
              <a:t>” і </a:t>
            </a:r>
            <a:r>
              <a:rPr lang="uk-UA" sz="1800" b="1" dirty="0">
                <a:highlight>
                  <a:srgbClr val="00FF00"/>
                </a:highlight>
              </a:rPr>
              <a:t>односпрямовані</a:t>
            </a:r>
            <a:r>
              <a:rPr lang="uk-UA" sz="1800" dirty="0"/>
              <a:t>. Однак, на відміну від композиції, </a:t>
            </a:r>
            <a:r>
              <a:rPr lang="uk-UA" sz="1800" b="1" dirty="0">
                <a:highlight>
                  <a:srgbClr val="00FF00"/>
                </a:highlight>
              </a:rPr>
              <a:t>частини одночасно можуть належати більш ніж одному цілому</a:t>
            </a:r>
            <a:r>
              <a:rPr lang="uk-UA" sz="1800" dirty="0"/>
              <a:t>, і </a:t>
            </a:r>
            <a:r>
              <a:rPr lang="uk-UA" sz="1800" b="1" dirty="0">
                <a:highlight>
                  <a:srgbClr val="FFFF00"/>
                </a:highlight>
              </a:rPr>
              <a:t>ціле не керує існуванням і тривалістю життя частин</a:t>
            </a:r>
            <a:r>
              <a:rPr lang="uk-UA" sz="1800" dirty="0"/>
              <a:t>. </a:t>
            </a:r>
            <a:r>
              <a:rPr lang="uk-UA" sz="1800" b="1" dirty="0">
                <a:highlight>
                  <a:srgbClr val="00FFFF"/>
                </a:highlight>
              </a:rPr>
              <a:t>При створенні/знищенні агрегації, ціле не несе відповідальності за створення/знищення своїх частин</a:t>
            </a:r>
            <a:r>
              <a:rPr lang="uk-UA" sz="1800" dirty="0"/>
              <a:t>.</a:t>
            </a:r>
          </a:p>
        </p:txBody>
      </p:sp>
    </p:spTree>
    <p:extLst>
      <p:ext uri="{BB962C8B-B14F-4D97-AF65-F5344CB8AC3E}">
        <p14:creationId xmlns:p14="http://schemas.microsoft.com/office/powerpoint/2010/main" val="5912363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Агрегація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Наприклад, розглянемо відносини між людиною і її домашньою </a:t>
            </a:r>
            <a:r>
              <a:rPr lang="uk-UA" sz="1800" dirty="0" err="1"/>
              <a:t>адресою</a:t>
            </a:r>
            <a:r>
              <a:rPr lang="uk-UA" sz="1800" dirty="0"/>
              <a:t>. У кожної </a:t>
            </a:r>
            <a:r>
              <a:rPr lang="uk-UA" sz="1800" b="1" dirty="0">
                <a:highlight>
                  <a:srgbClr val="00FFFF"/>
                </a:highlight>
              </a:rPr>
              <a:t>людини</a:t>
            </a:r>
            <a:r>
              <a:rPr lang="uk-UA" sz="1800" dirty="0"/>
              <a:t> </a:t>
            </a:r>
            <a:r>
              <a:rPr lang="uk-UA" sz="1800" b="1" dirty="0">
                <a:highlight>
                  <a:srgbClr val="00FF00"/>
                </a:highlight>
              </a:rPr>
              <a:t>є</a:t>
            </a:r>
            <a:r>
              <a:rPr lang="uk-UA" sz="1800" dirty="0"/>
              <a:t> своя </a:t>
            </a:r>
            <a:r>
              <a:rPr lang="uk-UA" sz="1800" b="1" dirty="0">
                <a:highlight>
                  <a:srgbClr val="00FFFF"/>
                </a:highlight>
              </a:rPr>
              <a:t>адреса</a:t>
            </a:r>
            <a:r>
              <a:rPr lang="uk-UA" sz="1800" dirty="0"/>
              <a:t>. Однак ця адреса може належати більш ніж одній людині за раз, наприклад, вам і вашому сусіду по кімнаті або родичам, які живуть разом з вами. До того ж ця </a:t>
            </a:r>
            <a:r>
              <a:rPr lang="uk-UA" sz="1800" b="1" dirty="0">
                <a:highlight>
                  <a:srgbClr val="00FF00"/>
                </a:highlight>
              </a:rPr>
              <a:t>адреса не керується людиною </a:t>
            </a:r>
            <a:r>
              <a:rPr lang="uk-UA" sz="1800" dirty="0"/>
              <a:t>— адреса існувала до того, як людина заселилася і існуватиме після того, як людина виселиться. Крім того, </a:t>
            </a:r>
            <a:r>
              <a:rPr lang="uk-UA" sz="1800" b="1" dirty="0">
                <a:highlight>
                  <a:srgbClr val="FFFF00"/>
                </a:highlight>
              </a:rPr>
              <a:t>людина знає, за якою </a:t>
            </a:r>
            <a:r>
              <a:rPr lang="uk-UA" sz="1800" b="1" dirty="0" err="1">
                <a:highlight>
                  <a:srgbClr val="FFFF00"/>
                </a:highlight>
              </a:rPr>
              <a:t>адресою</a:t>
            </a:r>
            <a:r>
              <a:rPr lang="uk-UA" sz="1800" b="1" dirty="0">
                <a:highlight>
                  <a:srgbClr val="FFFF00"/>
                </a:highlight>
              </a:rPr>
              <a:t> вона живе</a:t>
            </a:r>
            <a:r>
              <a:rPr lang="uk-UA" sz="1800" dirty="0"/>
              <a:t>, а </a:t>
            </a:r>
            <a:r>
              <a:rPr lang="uk-UA" sz="1800" b="1" dirty="0">
                <a:highlight>
                  <a:srgbClr val="00FFFF"/>
                </a:highlight>
              </a:rPr>
              <a:t>адреса, в свою чергу, не знає, що це за людина і взагалі, скільки їх там знаходиться</a:t>
            </a:r>
            <a:r>
              <a:rPr lang="uk-UA" sz="1800" dirty="0"/>
              <a:t>. Такі відносини і є </a:t>
            </a:r>
            <a:r>
              <a:rPr lang="uk-UA" sz="3200" b="1" dirty="0">
                <a:highlight>
                  <a:srgbClr val="00FF00"/>
                </a:highlight>
              </a:rPr>
              <a:t>агрегацією</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В якості альтернативи розглянемо </a:t>
            </a:r>
            <a:r>
              <a:rPr lang="uk-UA" sz="1800" b="1" dirty="0"/>
              <a:t>автомобіль</a:t>
            </a:r>
            <a:r>
              <a:rPr lang="uk-UA" sz="1800" dirty="0"/>
              <a:t> і </a:t>
            </a:r>
            <a:r>
              <a:rPr lang="uk-UA" sz="1800" b="1" dirty="0"/>
              <a:t>двигун</a:t>
            </a:r>
            <a:r>
              <a:rPr lang="uk-UA" sz="1800" dirty="0"/>
              <a:t>. </a:t>
            </a:r>
            <a:r>
              <a:rPr lang="uk-UA" sz="1800" b="1" dirty="0">
                <a:highlight>
                  <a:srgbClr val="FFFF00"/>
                </a:highlight>
              </a:rPr>
              <a:t>Двигун</a:t>
            </a:r>
            <a:r>
              <a:rPr lang="uk-UA" sz="1800" dirty="0"/>
              <a:t> </a:t>
            </a:r>
            <a:r>
              <a:rPr lang="uk-UA" sz="1800" b="1" dirty="0">
                <a:highlight>
                  <a:srgbClr val="00FF00"/>
                </a:highlight>
              </a:rPr>
              <a:t>є</a:t>
            </a:r>
            <a:r>
              <a:rPr lang="uk-UA" sz="1800" dirty="0"/>
              <a:t> частиною </a:t>
            </a:r>
            <a:r>
              <a:rPr lang="uk-UA" sz="1800" b="1" dirty="0">
                <a:highlight>
                  <a:srgbClr val="FFFF00"/>
                </a:highlight>
              </a:rPr>
              <a:t>автомобіля</a:t>
            </a:r>
            <a:r>
              <a:rPr lang="uk-UA" sz="1800" dirty="0"/>
              <a:t>. І хоча двигун належить автомобілю, він може належати і іншим об’єктам, наприклад, людині, якій належить автомобіль. Автомобіль не несе відповідальності за створення або знищення двигуна. І в той же час автомобіль знає, що у нього є двигун (адже завдяки йому він рухається), але сам двигун не знає, що він є частиною автомобіля.</a:t>
            </a:r>
          </a:p>
        </p:txBody>
      </p:sp>
    </p:spTree>
    <p:extLst>
      <p:ext uri="{BB962C8B-B14F-4D97-AF65-F5344CB8AC3E}">
        <p14:creationId xmlns:p14="http://schemas.microsoft.com/office/powerpoint/2010/main" val="29847154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Агрегація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Коли розмова заходить за моделювання фізичних об’єктів, використання терміну «знищення» може бути трохи розпливчастим. Виникає питання: «Якби метеорит впав з неба і розчавив машину, то чи можна було б вважати, що і всі частини машини також знищені?». Так, звичайно. Але це вина метеорита, а не автомобіля. Важливим моментом є те, що </a:t>
            </a:r>
            <a:r>
              <a:rPr lang="uk-UA" sz="1800" b="1" dirty="0">
                <a:highlight>
                  <a:srgbClr val="FFFF00"/>
                </a:highlight>
              </a:rPr>
              <a:t>автомобіль не несе відповідальності за знищення своїх частин</a:t>
            </a:r>
            <a:r>
              <a:rPr lang="uk-UA" sz="1800" dirty="0"/>
              <a:t> (але є зовнішня сила, яка може цьому посприяти).</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Ми можемо сказати, що </a:t>
            </a:r>
            <a:r>
              <a:rPr lang="uk-UA" sz="1800" b="1" dirty="0"/>
              <a:t>типом відносин в агрегації </a:t>
            </a:r>
            <a:r>
              <a:rPr lang="uk-UA" sz="1800" dirty="0"/>
              <a:t>є «</a:t>
            </a:r>
            <a:r>
              <a:rPr lang="uk-UA" sz="1800" b="1" dirty="0">
                <a:highlight>
                  <a:srgbClr val="00FF00"/>
                </a:highlight>
              </a:rPr>
              <a:t>має</a:t>
            </a:r>
            <a:r>
              <a:rPr lang="uk-UA" sz="1800" dirty="0"/>
              <a:t>» (відділ «</a:t>
            </a:r>
            <a:r>
              <a:rPr lang="uk-UA" sz="1800" b="1" dirty="0">
                <a:highlight>
                  <a:srgbClr val="00FF00"/>
                </a:highlight>
              </a:rPr>
              <a:t>має</a:t>
            </a:r>
            <a:r>
              <a:rPr lang="uk-UA" sz="1800" dirty="0"/>
              <a:t>» працівників, автомобіль «</a:t>
            </a:r>
            <a:r>
              <a:rPr lang="uk-UA" sz="1800" b="1" dirty="0">
                <a:highlight>
                  <a:srgbClr val="00FF00"/>
                </a:highlight>
              </a:rPr>
              <a:t>має</a:t>
            </a:r>
            <a:r>
              <a:rPr lang="uk-UA" sz="1800" dirty="0"/>
              <a:t>» двигун).</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Подібно композиції, частини агрегації можуть бути </a:t>
            </a:r>
            <a:r>
              <a:rPr lang="uk-UA" sz="1800" b="1" dirty="0">
                <a:highlight>
                  <a:srgbClr val="00FF00"/>
                </a:highlight>
              </a:rPr>
              <a:t>сингулярними</a:t>
            </a:r>
            <a:r>
              <a:rPr lang="uk-UA" sz="1800" dirty="0"/>
              <a:t> або </a:t>
            </a:r>
            <a:r>
              <a:rPr lang="uk-UA" sz="1800" b="1" dirty="0">
                <a:highlight>
                  <a:srgbClr val="00FF00"/>
                </a:highlight>
              </a:rPr>
              <a:t>мультиплікативними</a:t>
            </a:r>
            <a:r>
              <a:rPr lang="uk-UA" sz="1800" dirty="0"/>
              <a:t>.</a:t>
            </a:r>
          </a:p>
        </p:txBody>
      </p:sp>
    </p:spTree>
    <p:extLst>
      <p:ext uri="{BB962C8B-B14F-4D97-AF65-F5344CB8AC3E}">
        <p14:creationId xmlns:p14="http://schemas.microsoft.com/office/powerpoint/2010/main" val="26635755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Реалізація агрегації</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Оскільки агрегація подібна композиції, так як обидві складаються з відносин “частин-цілого”, то вони реалізуються майже однаково, а </a:t>
            </a:r>
            <a:r>
              <a:rPr lang="uk-UA" sz="1800" b="1" dirty="0">
                <a:highlight>
                  <a:srgbClr val="FFFF00"/>
                </a:highlight>
              </a:rPr>
              <a:t>різниця між ними в основному семантична</a:t>
            </a:r>
            <a:r>
              <a:rPr lang="uk-UA" sz="1800" dirty="0"/>
              <a:t>. У композиції ми додаємо частини до цілого, використовуючи звичайні поля (або вказівники, коли в класі відбувається динамічне виділення/звільнення пам’яті).</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В агрегації ми також додаємо частини до цілого, використовуючи поля. Однак цими поля зазвичай є або </a:t>
            </a:r>
            <a:r>
              <a:rPr lang="uk-UA" sz="1800" b="1" dirty="0">
                <a:highlight>
                  <a:srgbClr val="00FF00"/>
                </a:highlight>
              </a:rPr>
              <a:t>посилання</a:t>
            </a:r>
            <a:r>
              <a:rPr lang="uk-UA" sz="1800" dirty="0"/>
              <a:t>, або </a:t>
            </a:r>
            <a:r>
              <a:rPr lang="uk-UA" sz="1800" b="1" dirty="0">
                <a:highlight>
                  <a:srgbClr val="FFFF00"/>
                </a:highlight>
              </a:rPr>
              <a:t>вказівники</a:t>
            </a:r>
            <a:r>
              <a:rPr lang="uk-UA" sz="1800" dirty="0"/>
              <a:t>, які вказують на об’єкти, </a:t>
            </a:r>
            <a:r>
              <a:rPr lang="uk-UA" b="1" dirty="0">
                <a:highlight>
                  <a:srgbClr val="00FF00"/>
                </a:highlight>
              </a:rPr>
              <a:t>створені за межами класу</a:t>
            </a:r>
            <a:r>
              <a:rPr lang="uk-UA" sz="1800" dirty="0"/>
              <a:t>. Отже, агрегація приймає частини, на які вона вказуватиме, </a:t>
            </a:r>
            <a:r>
              <a:rPr lang="uk-UA" sz="1800" b="1" dirty="0">
                <a:highlight>
                  <a:srgbClr val="00FF00"/>
                </a:highlight>
              </a:rPr>
              <a:t>в якості параметрів конструктора або</a:t>
            </a:r>
            <a:r>
              <a:rPr lang="uk-UA" sz="1800" dirty="0"/>
              <a:t>, якщо параметрів немає, частини додаються </a:t>
            </a:r>
            <a:r>
              <a:rPr lang="uk-UA" sz="1800" b="1" dirty="0">
                <a:highlight>
                  <a:srgbClr val="00FFFF"/>
                </a:highlight>
              </a:rPr>
              <a:t>пізніше через функції доступу</a:t>
            </a:r>
            <a:r>
              <a:rPr lang="uk-UA" sz="1800" dirty="0"/>
              <a:t> або </a:t>
            </a:r>
            <a:r>
              <a:rPr lang="uk-UA" sz="1800" b="1" dirty="0">
                <a:highlight>
                  <a:srgbClr val="FFFF00"/>
                </a:highlight>
              </a:rPr>
              <a:t>через перевантажені оператори</a:t>
            </a:r>
            <a:r>
              <a:rPr lang="uk-UA" sz="1800" dirty="0"/>
              <a:t>.</a:t>
            </a:r>
          </a:p>
        </p:txBody>
      </p:sp>
    </p:spTree>
    <p:extLst>
      <p:ext uri="{BB962C8B-B14F-4D97-AF65-F5344CB8AC3E}">
        <p14:creationId xmlns:p14="http://schemas.microsoft.com/office/powerpoint/2010/main" val="23392969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Реалізація агрегації</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Оскільки ці частини існують поза областю видимості класу, то </a:t>
            </a:r>
            <a:r>
              <a:rPr lang="uk-UA" sz="1800" b="1" dirty="0">
                <a:highlight>
                  <a:srgbClr val="FFFF00"/>
                </a:highlight>
              </a:rPr>
              <a:t>при знищенні класу</a:t>
            </a:r>
            <a:r>
              <a:rPr lang="uk-UA" sz="1800" dirty="0"/>
              <a:t>, поля у вигляді </a:t>
            </a:r>
            <a:r>
              <a:rPr lang="uk-UA" sz="1800" b="1" dirty="0"/>
              <a:t>посилань</a:t>
            </a:r>
            <a:r>
              <a:rPr lang="uk-UA" sz="1800" dirty="0"/>
              <a:t> або </a:t>
            </a:r>
            <a:r>
              <a:rPr lang="uk-UA" sz="1800" b="1" dirty="0"/>
              <a:t>вказівників</a:t>
            </a:r>
            <a:r>
              <a:rPr lang="uk-UA" sz="1800" dirty="0"/>
              <a:t> також знищуються (</a:t>
            </a:r>
            <a:r>
              <a:rPr lang="uk-UA" sz="1800" b="1" dirty="0">
                <a:highlight>
                  <a:srgbClr val="FFFF00"/>
                </a:highlight>
              </a:rPr>
              <a:t>але не знищуються значення, на які вони вказують</a:t>
            </a:r>
            <a:r>
              <a:rPr lang="uk-UA" sz="1800" dirty="0"/>
              <a:t>). Відповідно, </a:t>
            </a:r>
            <a:r>
              <a:rPr lang="uk-UA" sz="1800" b="1" dirty="0">
                <a:highlight>
                  <a:srgbClr val="FFFF00"/>
                </a:highlight>
              </a:rPr>
              <a:t>самі частини продовжують своє існування</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Розглянемо приклад </a:t>
            </a:r>
            <a:r>
              <a:rPr lang="uk-UA" sz="1800" dirty="0">
                <a:solidFill>
                  <a:schemeClr val="accent5">
                    <a:lumMod val="75000"/>
                  </a:schemeClr>
                </a:solidFill>
                <a:latin typeface="Consolas" panose="020B0609020204030204" pitchFamily="49" charset="0"/>
              </a:rPr>
              <a:t>Працівника</a:t>
            </a:r>
            <a:r>
              <a:rPr lang="uk-UA" sz="1800" dirty="0"/>
              <a:t> і </a:t>
            </a:r>
            <a:r>
              <a:rPr lang="uk-UA" sz="1800" dirty="0">
                <a:solidFill>
                  <a:schemeClr val="accent5">
                    <a:lumMod val="75000"/>
                  </a:schemeClr>
                </a:solidFill>
                <a:latin typeface="Consolas" panose="020B0609020204030204" pitchFamily="49" charset="0"/>
              </a:rPr>
              <a:t>Відділу</a:t>
            </a:r>
            <a:r>
              <a:rPr lang="uk-UA" sz="1800" dirty="0"/>
              <a:t> детально. Щоб було простіше, у </a:t>
            </a:r>
            <a:r>
              <a:rPr lang="uk-UA" sz="1800" dirty="0">
                <a:solidFill>
                  <a:schemeClr val="accent5">
                    <a:lumMod val="75000"/>
                  </a:schemeClr>
                </a:solidFill>
                <a:latin typeface="Consolas" panose="020B0609020204030204" pitchFamily="49" charset="0"/>
              </a:rPr>
              <a:t>Відділі</a:t>
            </a:r>
            <a:r>
              <a:rPr lang="uk-UA" sz="1800" dirty="0"/>
              <a:t> працює тільки один </a:t>
            </a:r>
            <a:r>
              <a:rPr lang="uk-UA" sz="1800" dirty="0">
                <a:solidFill>
                  <a:schemeClr val="accent5">
                    <a:lumMod val="75000"/>
                  </a:schemeClr>
                </a:solidFill>
                <a:latin typeface="Consolas" panose="020B0609020204030204" pitchFamily="49" charset="0"/>
              </a:rPr>
              <a:t>Працівник</a:t>
            </a:r>
            <a:r>
              <a:rPr lang="uk-UA" sz="1800" dirty="0"/>
              <a:t> і він не знає, </a:t>
            </a:r>
            <a:r>
              <a:rPr lang="uk-UA" sz="1800" dirty="0">
                <a:solidFill>
                  <a:schemeClr val="accent5">
                    <a:lumMod val="75000"/>
                  </a:schemeClr>
                </a:solidFill>
                <a:latin typeface="Consolas" panose="020B0609020204030204" pitchFamily="49" charset="0"/>
              </a:rPr>
              <a:t>Працівником</a:t>
            </a:r>
            <a:r>
              <a:rPr lang="uk-UA" sz="1800" dirty="0"/>
              <a:t> якого саме </a:t>
            </a:r>
            <a:r>
              <a:rPr lang="uk-UA" sz="1800" dirty="0">
                <a:solidFill>
                  <a:schemeClr val="accent5">
                    <a:lumMod val="75000"/>
                  </a:schemeClr>
                </a:solidFill>
                <a:latin typeface="Consolas" panose="020B0609020204030204" pitchFamily="49" charset="0"/>
              </a:rPr>
              <a:t>Відділу</a:t>
            </a:r>
            <a:r>
              <a:rPr lang="uk-UA" sz="1800" dirty="0"/>
              <a:t> він є:</a:t>
            </a:r>
          </a:p>
        </p:txBody>
      </p:sp>
    </p:spTree>
    <p:extLst>
      <p:ext uri="{BB962C8B-B14F-4D97-AF65-F5344CB8AC3E}">
        <p14:creationId xmlns:p14="http://schemas.microsoft.com/office/powerpoint/2010/main" val="636368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Типи зв’язків між об’єктами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Але як ми можемо це знати і судити про цей об’єкт як про рослину, ніколи не зустрічаючи його до цього моменту? Справа в тому, що у нас є знання про рослини і ми усвідомлюємо, що </a:t>
            </a:r>
            <a:r>
              <a:rPr lang="uk-UA" sz="1800" b="1" dirty="0">
                <a:highlight>
                  <a:srgbClr val="FFFF00"/>
                </a:highlight>
              </a:rPr>
              <a:t>об’єкт</a:t>
            </a:r>
            <a:r>
              <a:rPr lang="uk-UA" sz="1800" dirty="0"/>
              <a:t>, який ми зустріли на вулиці, </a:t>
            </a:r>
            <a:r>
              <a:rPr lang="uk-UA" sz="1800" b="1" dirty="0">
                <a:highlight>
                  <a:srgbClr val="FFFF00"/>
                </a:highlight>
              </a:rPr>
              <a:t>відноситься саме до рослин</a:t>
            </a:r>
            <a:r>
              <a:rPr lang="uk-UA" sz="1800" dirty="0"/>
              <a:t>. Ми знаємо, що </a:t>
            </a:r>
            <a:r>
              <a:rPr lang="uk-UA" sz="1800" b="1" dirty="0">
                <a:highlight>
                  <a:srgbClr val="00FFFF"/>
                </a:highlight>
              </a:rPr>
              <a:t>більшість рослин мають листя</a:t>
            </a:r>
            <a:r>
              <a:rPr lang="uk-UA" sz="1800" dirty="0"/>
              <a:t>, а деякі ще й </a:t>
            </a:r>
            <a:r>
              <a:rPr lang="uk-UA" sz="1800" b="1" dirty="0">
                <a:highlight>
                  <a:srgbClr val="00FFFF"/>
                </a:highlight>
              </a:rPr>
              <a:t>квітки</a:t>
            </a:r>
            <a:r>
              <a:rPr lang="uk-UA" sz="1800" dirty="0"/>
              <a:t>. Також ми знаємо, що </a:t>
            </a:r>
            <a:r>
              <a:rPr lang="uk-UA" sz="1800" b="1" dirty="0">
                <a:highlight>
                  <a:srgbClr val="FFFF00"/>
                </a:highlight>
              </a:rPr>
              <a:t>листя взаємодіє з сонячним світлом</a:t>
            </a:r>
            <a:r>
              <a:rPr lang="uk-UA" sz="1800" dirty="0"/>
              <a:t> (</a:t>
            </a:r>
            <a:r>
              <a:rPr lang="uk-UA" sz="1800" b="1" dirty="0">
                <a:highlight>
                  <a:srgbClr val="00FF00"/>
                </a:highlight>
              </a:rPr>
              <a:t>навіть якщо не розуміємо повний процес цієї взаємодії</a:t>
            </a:r>
            <a:r>
              <a:rPr lang="uk-UA" sz="1800" dirty="0"/>
              <a:t>), і </a:t>
            </a:r>
            <a:r>
              <a:rPr lang="uk-UA" sz="1800" b="1" dirty="0">
                <a:highlight>
                  <a:srgbClr val="FF00FF"/>
                </a:highlight>
              </a:rPr>
              <a:t>існування квітки залежить безпосередньо від рослини</a:t>
            </a:r>
            <a:r>
              <a:rPr lang="uk-UA" sz="1800" dirty="0"/>
              <a:t>. І оскільки ми все це знаємо, і це відноситься до рослин, то ми можемо робити подібні висновки і про об’єкт на вулиці, який відповідає нашим знанням про рослини.</a:t>
            </a:r>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7427321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Реалізація агрегації</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13324305-EBCC-4265-A823-BFEAD29F5C3F}"/>
              </a:ext>
            </a:extLst>
          </p:cNvPr>
          <p:cNvPicPr>
            <a:picLocks noChangeAspect="1"/>
          </p:cNvPicPr>
          <p:nvPr/>
        </p:nvPicPr>
        <p:blipFill>
          <a:blip r:embed="rId2"/>
          <a:stretch>
            <a:fillRect/>
          </a:stretch>
        </p:blipFill>
        <p:spPr>
          <a:xfrm>
            <a:off x="2903596" y="-1"/>
            <a:ext cx="6384805" cy="6858000"/>
          </a:xfrm>
          <a:prstGeom prst="rect">
            <a:avLst/>
          </a:prstGeom>
        </p:spPr>
      </p:pic>
    </p:spTree>
    <p:extLst>
      <p:ext uri="{BB962C8B-B14F-4D97-AF65-F5344CB8AC3E}">
        <p14:creationId xmlns:p14="http://schemas.microsoft.com/office/powerpoint/2010/main" val="9957783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Тут </a:t>
            </a:r>
            <a:r>
              <a:rPr lang="ru-RU" sz="1800" dirty="0" err="1">
                <a:solidFill>
                  <a:schemeClr val="accent5">
                    <a:lumMod val="75000"/>
                  </a:schemeClr>
                </a:solidFill>
                <a:latin typeface="Consolas" panose="020B0609020204030204" pitchFamily="49" charset="0"/>
              </a:rPr>
              <a:t>Працівник</a:t>
            </a:r>
            <a:r>
              <a:rPr lang="ru-RU" sz="1800" dirty="0"/>
              <a:t> </a:t>
            </a:r>
            <a:r>
              <a:rPr lang="ru-RU" sz="1800" dirty="0" err="1"/>
              <a:t>створюється</a:t>
            </a:r>
            <a:r>
              <a:rPr lang="ru-RU" sz="1800" dirty="0"/>
              <a:t> </a:t>
            </a:r>
            <a:r>
              <a:rPr lang="ru-RU" sz="1800" dirty="0" err="1"/>
              <a:t>незалежно</a:t>
            </a:r>
            <a:r>
              <a:rPr lang="ru-RU" sz="1800" dirty="0"/>
              <a:t> </a:t>
            </a:r>
            <a:r>
              <a:rPr lang="ru-RU" sz="1800" dirty="0" err="1"/>
              <a:t>від</a:t>
            </a:r>
            <a:r>
              <a:rPr lang="ru-RU" sz="1800" dirty="0"/>
              <a:t> </a:t>
            </a:r>
            <a:r>
              <a:rPr lang="ru-RU" sz="1800" dirty="0" err="1">
                <a:solidFill>
                  <a:schemeClr val="accent5">
                    <a:lumMod val="75000"/>
                  </a:schemeClr>
                </a:solidFill>
                <a:latin typeface="Consolas" panose="020B0609020204030204" pitchFamily="49" charset="0"/>
              </a:rPr>
              <a:t>Відділу</a:t>
            </a:r>
            <a:r>
              <a:rPr lang="ru-RU" sz="1800" dirty="0"/>
              <a:t>, а </a:t>
            </a:r>
            <a:r>
              <a:rPr lang="ru-RU" sz="1800" dirty="0" err="1"/>
              <a:t>потім</a:t>
            </a:r>
            <a:r>
              <a:rPr lang="ru-RU" sz="1800" dirty="0"/>
              <a:t> переходить в параметр конструктора </a:t>
            </a:r>
            <a:r>
              <a:rPr lang="ru-RU" sz="1800" dirty="0" err="1"/>
              <a:t>класу</a:t>
            </a:r>
            <a:r>
              <a:rPr lang="ru-RU" sz="1800" dirty="0"/>
              <a:t> </a:t>
            </a:r>
            <a:r>
              <a:rPr lang="ru-RU" sz="1800" dirty="0" err="1">
                <a:solidFill>
                  <a:schemeClr val="accent5">
                    <a:lumMod val="75000"/>
                  </a:schemeClr>
                </a:solidFill>
                <a:latin typeface="Consolas" panose="020B0609020204030204" pitchFamily="49" charset="0"/>
              </a:rPr>
              <a:t>Відділ</a:t>
            </a:r>
            <a:r>
              <a:rPr lang="ru-RU" sz="1800" dirty="0"/>
              <a:t>. Коли </a:t>
            </a:r>
            <a:r>
              <a:rPr lang="ru-RU" sz="1800" dirty="0" err="1">
                <a:solidFill>
                  <a:schemeClr val="accent5">
                    <a:lumMod val="75000"/>
                  </a:schemeClr>
                </a:solidFill>
                <a:latin typeface="Consolas" panose="020B0609020204030204" pitchFamily="49" charset="0"/>
              </a:rPr>
              <a:t>department</a:t>
            </a:r>
            <a:r>
              <a:rPr lang="ru-RU" sz="1800" dirty="0"/>
              <a:t> </a:t>
            </a:r>
            <a:r>
              <a:rPr lang="ru-RU" sz="1800" dirty="0" err="1"/>
              <a:t>знищується</a:t>
            </a:r>
            <a:r>
              <a:rPr lang="ru-RU" sz="1800" dirty="0"/>
              <a:t>, то </a:t>
            </a:r>
            <a:r>
              <a:rPr lang="ru-RU" sz="1800" dirty="0" err="1"/>
              <a:t>вказівник</a:t>
            </a:r>
            <a:r>
              <a:rPr lang="ru-RU" sz="1800" dirty="0"/>
              <a:t> </a:t>
            </a:r>
            <a:r>
              <a:rPr lang="ru-RU" sz="1800" dirty="0" err="1">
                <a:solidFill>
                  <a:schemeClr val="accent5">
                    <a:lumMod val="75000"/>
                  </a:schemeClr>
                </a:solidFill>
                <a:latin typeface="Consolas" panose="020B0609020204030204" pitchFamily="49" charset="0"/>
              </a:rPr>
              <a:t>m_worker</a:t>
            </a:r>
            <a:r>
              <a:rPr lang="ru-RU" sz="1800" dirty="0"/>
              <a:t> </a:t>
            </a:r>
            <a:r>
              <a:rPr lang="ru-RU" sz="1800" dirty="0" err="1"/>
              <a:t>знищується</a:t>
            </a:r>
            <a:r>
              <a:rPr lang="ru-RU" sz="1800" dirty="0"/>
              <a:t> </a:t>
            </a:r>
            <a:r>
              <a:rPr lang="ru-RU" sz="1800" dirty="0" err="1"/>
              <a:t>також</a:t>
            </a:r>
            <a:r>
              <a:rPr lang="ru-RU" sz="1800" dirty="0"/>
              <a:t>, але сам </a:t>
            </a:r>
            <a:r>
              <a:rPr lang="ru-RU" sz="1800" dirty="0" err="1">
                <a:solidFill>
                  <a:schemeClr val="accent5">
                    <a:lumMod val="75000"/>
                  </a:schemeClr>
                </a:solidFill>
                <a:latin typeface="Consolas" panose="020B0609020204030204" pitchFamily="49" charset="0"/>
              </a:rPr>
              <a:t>Працівник</a:t>
            </a:r>
            <a:r>
              <a:rPr lang="ru-RU" sz="1800" dirty="0"/>
              <a:t> то не </a:t>
            </a:r>
            <a:r>
              <a:rPr lang="ru-RU" sz="1800" dirty="0" err="1"/>
              <a:t>видаляється</a:t>
            </a:r>
            <a:r>
              <a:rPr lang="ru-RU" sz="1800" dirty="0"/>
              <a:t>, </a:t>
            </a:r>
            <a:r>
              <a:rPr lang="ru-RU" sz="1800" dirty="0" err="1"/>
              <a:t>він</a:t>
            </a:r>
            <a:r>
              <a:rPr lang="ru-RU" sz="1800" dirty="0"/>
              <a:t> </a:t>
            </a:r>
            <a:r>
              <a:rPr lang="ru-RU" sz="1800" dirty="0" err="1"/>
              <a:t>продовжує</a:t>
            </a:r>
            <a:r>
              <a:rPr lang="ru-RU" sz="1800" dirty="0"/>
              <a:t> </a:t>
            </a:r>
            <a:r>
              <a:rPr lang="ru-RU" sz="1800" dirty="0" err="1"/>
              <a:t>існувати</a:t>
            </a:r>
            <a:r>
              <a:rPr lang="ru-RU" sz="1800" dirty="0"/>
              <a:t> до тих </a:t>
            </a:r>
            <a:r>
              <a:rPr lang="ru-RU" sz="1800" dirty="0" err="1"/>
              <a:t>пір</a:t>
            </a:r>
            <a:r>
              <a:rPr lang="ru-RU" sz="1800" dirty="0"/>
              <a:t>, </a:t>
            </a:r>
            <a:r>
              <a:rPr lang="ru-RU" sz="1800" dirty="0" err="1"/>
              <a:t>поки</a:t>
            </a:r>
            <a:r>
              <a:rPr lang="ru-RU" sz="1800" dirty="0"/>
              <a:t> не буде </a:t>
            </a:r>
            <a:r>
              <a:rPr lang="ru-RU" sz="1800" dirty="0" err="1"/>
              <a:t>знищений</a:t>
            </a:r>
            <a:r>
              <a:rPr lang="ru-RU" sz="1800" dirty="0"/>
              <a:t> в </a:t>
            </a:r>
            <a:r>
              <a:rPr lang="ru-RU" sz="1800" dirty="0" err="1"/>
              <a:t>функції</a:t>
            </a:r>
            <a:r>
              <a:rPr lang="ru-RU" sz="1800" dirty="0"/>
              <a:t> </a:t>
            </a:r>
            <a:r>
              <a:rPr lang="ru-RU" sz="1800" dirty="0" err="1">
                <a:solidFill>
                  <a:schemeClr val="accent5">
                    <a:lumMod val="75000"/>
                  </a:schemeClr>
                </a:solidFill>
                <a:latin typeface="Consolas" panose="020B0609020204030204" pitchFamily="49" charset="0"/>
              </a:rPr>
              <a:t>main</a:t>
            </a:r>
            <a:r>
              <a:rPr lang="ru-RU" sz="1800" dirty="0">
                <a:solidFill>
                  <a:schemeClr val="accent5">
                    <a:lumMod val="75000"/>
                  </a:schemeClr>
                </a:solidFill>
                <a:latin typeface="Consolas" panose="020B0609020204030204" pitchFamily="49" charset="0"/>
              </a:rPr>
              <a:t>()</a:t>
            </a:r>
            <a:endParaRPr lang="uk-UA" sz="1800" dirty="0">
              <a:solidFill>
                <a:schemeClr val="accent5">
                  <a:lumMod val="75000"/>
                </a:schemeClr>
              </a:solidFill>
              <a:latin typeface="Consolas" panose="020B0609020204030204" pitchFamily="49" charset="0"/>
            </a:endParaRPr>
          </a:p>
        </p:txBody>
      </p:sp>
    </p:spTree>
    <p:extLst>
      <p:ext uri="{BB962C8B-B14F-4D97-AF65-F5344CB8AC3E}">
        <p14:creationId xmlns:p14="http://schemas.microsoft.com/office/powerpoint/2010/main" val="23542488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Вибирайте правильні відносини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Хоча у вищенаведеному прикладі може здатися трохи нерозумним, що </a:t>
            </a:r>
            <a:r>
              <a:rPr lang="uk-UA" sz="1800" dirty="0">
                <a:solidFill>
                  <a:schemeClr val="accent5">
                    <a:lumMod val="75000"/>
                  </a:schemeClr>
                </a:solidFill>
                <a:latin typeface="Consolas" panose="020B0609020204030204" pitchFamily="49" charset="0"/>
              </a:rPr>
              <a:t>Працівник</a:t>
            </a:r>
            <a:r>
              <a:rPr lang="uk-UA" sz="1800" dirty="0"/>
              <a:t> не знає, в якому </a:t>
            </a:r>
            <a:r>
              <a:rPr lang="uk-UA" sz="1800" dirty="0">
                <a:solidFill>
                  <a:schemeClr val="accent5">
                    <a:lumMod val="75000"/>
                  </a:schemeClr>
                </a:solidFill>
                <a:latin typeface="Consolas" panose="020B0609020204030204" pitchFamily="49" charset="0"/>
              </a:rPr>
              <a:t>Відділі</a:t>
            </a:r>
            <a:r>
              <a:rPr lang="uk-UA" sz="1800" dirty="0"/>
              <a:t> він працює, але це абсолютно нормально в контексті даної програми. Коли ви визначаєте тип відносин для реалізації, впроваджуйте найпростіші і найзрозуміліші відносини, які відповідають вашим потребам, а не ті, які, як вам здається, </a:t>
            </a:r>
            <a:r>
              <a:rPr lang="uk-UA" sz="1800" dirty="0" err="1"/>
              <a:t>підійдуть</a:t>
            </a:r>
            <a:r>
              <a:rPr lang="uk-UA" sz="1800" dirty="0"/>
              <a:t> найкраще, але вони складніші і </a:t>
            </a:r>
            <a:r>
              <a:rPr lang="uk-UA" sz="1800" dirty="0" err="1"/>
              <a:t>навороченіші</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00FF00"/>
                </a:highlight>
              </a:rPr>
              <a:t>Наприклад, якщо ви створюєте симулятор ремонту автомобілів, то ви можете захотіти реалізувати автомобіль і двигун через агрегацію, щоб двигун можна було вийняти і окремо в ньому розібратися. </a:t>
            </a:r>
            <a:r>
              <a:rPr lang="uk-UA" sz="1800" b="1" dirty="0">
                <a:highlight>
                  <a:srgbClr val="FFFF00"/>
                </a:highlight>
              </a:rPr>
              <a:t>Однак, якщо ви пишете гоночний симулятор, ви можете захотіти реалізувати автомобіль і двигун через композицію, оскільки в гонці двигуну існувати окремо від автомобіля ніяк не можна.</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00FF00"/>
                </a:highlight>
              </a:rPr>
              <a:t>Правило: Реалізовуйте найпростіші відносини, які відповідають потребам вашої програми, а не те, що, як вам здається, буде краще.</a:t>
            </a:r>
          </a:p>
        </p:txBody>
      </p:sp>
    </p:spTree>
    <p:extLst>
      <p:ext uri="{BB962C8B-B14F-4D97-AF65-F5344CB8AC3E}">
        <p14:creationId xmlns:p14="http://schemas.microsoft.com/office/powerpoint/2010/main" val="27089705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Композиція і агрегація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FF"/>
                </a:highlight>
              </a:rPr>
              <a:t>В композиції:</a:t>
            </a:r>
          </a:p>
          <a:p>
            <a:pPr marL="825750" indent="-285750">
              <a:lnSpc>
                <a:spcPct val="150000"/>
              </a:lnSpc>
              <a:spcBef>
                <a:spcPts val="0"/>
              </a:spcBef>
            </a:pPr>
            <a:r>
              <a:rPr lang="uk-UA" sz="1800" dirty="0"/>
              <a:t>   Використовуються звичайні </a:t>
            </a:r>
            <a:r>
              <a:rPr lang="ru-RU" sz="1800" dirty="0"/>
              <a:t>поля</a:t>
            </a:r>
            <a:r>
              <a:rPr lang="uk-UA" sz="1800" dirty="0"/>
              <a:t>.</a:t>
            </a:r>
          </a:p>
          <a:p>
            <a:pPr marL="825750" indent="-285750">
              <a:lnSpc>
                <a:spcPct val="150000"/>
              </a:lnSpc>
              <a:spcBef>
                <a:spcPts val="0"/>
              </a:spcBef>
            </a:pPr>
            <a:r>
              <a:rPr lang="uk-UA" sz="1800" dirty="0"/>
              <a:t>   Використовуються вказівники, якщо клас реалізує власне управління пам’яттю (відбувається динамічне виділення/звільнення пам’яті).</a:t>
            </a:r>
          </a:p>
          <a:p>
            <a:pPr marL="825750" indent="-285750">
              <a:lnSpc>
                <a:spcPct val="150000"/>
              </a:lnSpc>
              <a:spcBef>
                <a:spcPts val="0"/>
              </a:spcBef>
            </a:pPr>
            <a:r>
              <a:rPr lang="uk-UA" sz="1800" dirty="0"/>
              <a:t>   Клас відповідає за створення/знищення своїх частин.</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00FF00"/>
                </a:highlight>
              </a:rPr>
              <a:t>В агрегації:</a:t>
            </a:r>
          </a:p>
          <a:p>
            <a:pPr marL="825750" indent="-285750">
              <a:lnSpc>
                <a:spcPct val="150000"/>
              </a:lnSpc>
              <a:spcBef>
                <a:spcPts val="0"/>
              </a:spcBef>
            </a:pPr>
            <a:r>
              <a:rPr lang="uk-UA" sz="1800" dirty="0"/>
              <a:t>   Використовуються вказівники/посилання, які вказують/посилаються на частини поза класу.</a:t>
            </a:r>
          </a:p>
          <a:p>
            <a:pPr marL="825750" indent="-285750">
              <a:lnSpc>
                <a:spcPct val="150000"/>
              </a:lnSpc>
              <a:spcBef>
                <a:spcPts val="0"/>
              </a:spcBef>
            </a:pPr>
            <a:r>
              <a:rPr lang="uk-UA" sz="1800" dirty="0"/>
              <a:t>   Клас не несе відповідальності за створення/знищення своїх частин.</a:t>
            </a:r>
          </a:p>
        </p:txBody>
      </p:sp>
    </p:spTree>
    <p:extLst>
      <p:ext uri="{BB962C8B-B14F-4D97-AF65-F5344CB8AC3E}">
        <p14:creationId xmlns:p14="http://schemas.microsoft.com/office/powerpoint/2010/main" val="16268562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Композиція і агрегація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Варто відзначити, що ідеї композиції і агрегації не є взаємовиключними і можуть вільно використовуватися в одному класі. Цілком можливо реалізувати клас, який відповідає за створення/знищення тільки певних частин. Наприклад, наш клас </a:t>
            </a:r>
            <a:r>
              <a:rPr lang="en-US" sz="1800" dirty="0">
                <a:solidFill>
                  <a:schemeClr val="accent5">
                    <a:lumMod val="75000"/>
                  </a:schemeClr>
                </a:solidFill>
                <a:latin typeface="Consolas" panose="020B0609020204030204" pitchFamily="49" charset="0"/>
              </a:rPr>
              <a:t>Department</a:t>
            </a:r>
            <a:r>
              <a:rPr lang="en-US" sz="1800" dirty="0"/>
              <a:t> </a:t>
            </a:r>
            <a:r>
              <a:rPr lang="uk-UA" sz="1800" dirty="0"/>
              <a:t>міг би мати і </a:t>
            </a:r>
            <a:r>
              <a:rPr lang="uk-UA" sz="1800" dirty="0">
                <a:solidFill>
                  <a:schemeClr val="accent5">
                    <a:lumMod val="75000"/>
                  </a:schemeClr>
                </a:solidFill>
                <a:latin typeface="Consolas" panose="020B0609020204030204" pitchFamily="49" charset="0"/>
              </a:rPr>
              <a:t>Ім’я</a:t>
            </a:r>
            <a:r>
              <a:rPr lang="uk-UA" sz="1800" dirty="0"/>
              <a:t>, і </a:t>
            </a:r>
            <a:r>
              <a:rPr lang="uk-UA" sz="1800" dirty="0">
                <a:solidFill>
                  <a:schemeClr val="accent5">
                    <a:lumMod val="75000"/>
                  </a:schemeClr>
                </a:solidFill>
                <a:latin typeface="Consolas" panose="020B0609020204030204" pitchFamily="49" charset="0"/>
              </a:rPr>
              <a:t>Працівника</a:t>
            </a:r>
            <a:r>
              <a:rPr lang="uk-UA" sz="1800" dirty="0"/>
              <a:t>. </a:t>
            </a:r>
            <a:r>
              <a:rPr lang="uk-UA" sz="1800" dirty="0">
                <a:solidFill>
                  <a:schemeClr val="accent5">
                    <a:lumMod val="75000"/>
                  </a:schemeClr>
                </a:solidFill>
                <a:latin typeface="Consolas" panose="020B0609020204030204" pitchFamily="49" charset="0"/>
              </a:rPr>
              <a:t>Ім’я</a:t>
            </a:r>
            <a:r>
              <a:rPr lang="uk-UA" sz="1800" dirty="0"/>
              <a:t> було б додано в клас через композицію і створювалося/знищувалося б разом з об’єктами класу </a:t>
            </a:r>
            <a:r>
              <a:rPr lang="en-US" sz="1800" dirty="0">
                <a:solidFill>
                  <a:schemeClr val="accent5">
                    <a:lumMod val="75000"/>
                  </a:schemeClr>
                </a:solidFill>
                <a:latin typeface="Consolas" panose="020B0609020204030204" pitchFamily="49" charset="0"/>
              </a:rPr>
              <a:t>Department</a:t>
            </a:r>
            <a:r>
              <a:rPr lang="en-US" sz="1800" dirty="0"/>
              <a:t>. </a:t>
            </a:r>
            <a:r>
              <a:rPr lang="uk-UA" sz="1800" dirty="0"/>
              <a:t>А </a:t>
            </a:r>
            <a:r>
              <a:rPr lang="uk-UA" sz="1800" dirty="0">
                <a:solidFill>
                  <a:schemeClr val="accent5">
                    <a:lumMod val="75000"/>
                  </a:schemeClr>
                </a:solidFill>
                <a:latin typeface="Consolas" panose="020B0609020204030204" pitchFamily="49" charset="0"/>
              </a:rPr>
              <a:t>Працівник</a:t>
            </a:r>
            <a:r>
              <a:rPr lang="uk-UA" sz="1800" dirty="0"/>
              <a:t> був би доданий в </a:t>
            </a:r>
            <a:r>
              <a:rPr lang="en-US" sz="1800" dirty="0">
                <a:solidFill>
                  <a:schemeClr val="accent5">
                    <a:lumMod val="75000"/>
                  </a:schemeClr>
                </a:solidFill>
                <a:latin typeface="Consolas" panose="020B0609020204030204" pitchFamily="49" charset="0"/>
              </a:rPr>
              <a:t>Department</a:t>
            </a:r>
            <a:r>
              <a:rPr lang="en-US" sz="1800" dirty="0"/>
              <a:t> </a:t>
            </a:r>
            <a:r>
              <a:rPr lang="uk-UA" sz="1800" dirty="0"/>
              <a:t>через агрегацію і створювався/знищувався б незалежно/окремо.</a:t>
            </a:r>
            <a:endParaRPr lang="uk-UA" sz="1800" dirty="0">
              <a:latin typeface="Consolas" panose="020B0609020204030204" pitchFamily="49" charset="0"/>
            </a:endParaRP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Хоча агрегації можуть бути надзвичайно корисними, вони також потенційно небезпечні. Оскільки в агрегації автоматично не здійснюється звільнення пам’яті, яку можуть займати частини, то це повинні контролювати ви самі. Якщо ви забули виконати очистку (звільнити пам’ять), думаючи, що це повинен зробити клас, то відбудеться витік пам’яті, тому слід бути обережним.</a:t>
            </a:r>
          </a:p>
        </p:txBody>
      </p:sp>
    </p:spTree>
    <p:extLst>
      <p:ext uri="{BB962C8B-B14F-4D97-AF65-F5344CB8AC3E}">
        <p14:creationId xmlns:p14="http://schemas.microsoft.com/office/powerpoint/2010/main" val="1011313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Завдання №1</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Що б ви використовували (агрегацію чи композицію) для створення наступних об’єктів? Список створюваних об’єктів:</a:t>
            </a:r>
          </a:p>
          <a:p>
            <a:pPr marL="825750" indent="-285750">
              <a:lnSpc>
                <a:spcPct val="150000"/>
              </a:lnSpc>
              <a:spcBef>
                <a:spcPts val="0"/>
              </a:spcBef>
            </a:pPr>
            <a:r>
              <a:rPr lang="uk-UA" sz="1800" dirty="0"/>
              <a:t>   Червона куля.</a:t>
            </a:r>
          </a:p>
          <a:p>
            <a:pPr marL="825750" indent="-285750">
              <a:lnSpc>
                <a:spcPct val="150000"/>
              </a:lnSpc>
              <a:spcBef>
                <a:spcPts val="0"/>
              </a:spcBef>
            </a:pPr>
            <a:r>
              <a:rPr lang="uk-UA" sz="1800" dirty="0"/>
              <a:t>   Роботодавець, який наймає людей.</a:t>
            </a:r>
          </a:p>
          <a:p>
            <a:pPr marL="825750" indent="-285750">
              <a:lnSpc>
                <a:spcPct val="150000"/>
              </a:lnSpc>
              <a:spcBef>
                <a:spcPts val="0"/>
              </a:spcBef>
            </a:pPr>
            <a:r>
              <a:rPr lang="uk-UA" sz="1800" dirty="0"/>
              <a:t>   Факультет в університеті.</a:t>
            </a:r>
          </a:p>
          <a:p>
            <a:pPr marL="825750" indent="-285750">
              <a:lnSpc>
                <a:spcPct val="150000"/>
              </a:lnSpc>
              <a:spcBef>
                <a:spcPts val="0"/>
              </a:spcBef>
            </a:pPr>
            <a:r>
              <a:rPr lang="uk-UA" sz="1800" dirty="0"/>
              <a:t>   Ваш вік.</a:t>
            </a:r>
          </a:p>
          <a:p>
            <a:pPr marL="825750" indent="-285750">
              <a:lnSpc>
                <a:spcPct val="150000"/>
              </a:lnSpc>
              <a:spcBef>
                <a:spcPts val="0"/>
              </a:spcBef>
            </a:pPr>
            <a:r>
              <a:rPr lang="uk-UA" sz="1800" dirty="0"/>
              <a:t>   Мішок з кульками.</a:t>
            </a:r>
          </a:p>
        </p:txBody>
      </p:sp>
    </p:spTree>
    <p:extLst>
      <p:ext uri="{BB962C8B-B14F-4D97-AF65-F5344CB8AC3E}">
        <p14:creationId xmlns:p14="http://schemas.microsoft.com/office/powerpoint/2010/main" val="15508625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825750" indent="-285750">
              <a:lnSpc>
                <a:spcPct val="150000"/>
              </a:lnSpc>
              <a:spcBef>
                <a:spcPts val="0"/>
              </a:spcBef>
            </a:pPr>
            <a:r>
              <a:rPr lang="uk-UA" sz="1800" dirty="0"/>
              <a:t>   </a:t>
            </a:r>
            <a:r>
              <a:rPr lang="uk-UA" sz="1800" b="1" dirty="0"/>
              <a:t>Композиція</a:t>
            </a:r>
            <a:r>
              <a:rPr lang="uk-UA" sz="1800" dirty="0"/>
              <a:t>: Колір є невід’ємною властивістю кулі.</a:t>
            </a:r>
          </a:p>
          <a:p>
            <a:pPr marL="825750" indent="-285750">
              <a:lnSpc>
                <a:spcPct val="150000"/>
              </a:lnSpc>
              <a:spcBef>
                <a:spcPts val="0"/>
              </a:spcBef>
            </a:pPr>
            <a:r>
              <a:rPr lang="uk-UA" sz="1800" dirty="0"/>
              <a:t>   </a:t>
            </a:r>
            <a:r>
              <a:rPr lang="uk-UA" sz="1800" b="1" dirty="0"/>
              <a:t>Агрегація</a:t>
            </a:r>
            <a:r>
              <a:rPr lang="uk-UA" sz="1800" dirty="0"/>
              <a:t>: З самого початку роботодавець не має ніяких працівників і, сподіваємося, не знищить всіх своїх співробітників, коли збанкрутує.</a:t>
            </a:r>
          </a:p>
          <a:p>
            <a:pPr marL="825750" indent="-285750">
              <a:lnSpc>
                <a:spcPct val="150000"/>
              </a:lnSpc>
              <a:spcBef>
                <a:spcPts val="0"/>
              </a:spcBef>
            </a:pPr>
            <a:r>
              <a:rPr lang="uk-UA" sz="1800" dirty="0"/>
              <a:t>   </a:t>
            </a:r>
            <a:r>
              <a:rPr lang="uk-UA" sz="1800" b="1" dirty="0"/>
              <a:t>Композиція</a:t>
            </a:r>
            <a:r>
              <a:rPr lang="uk-UA" sz="1800" dirty="0"/>
              <a:t>: Факультети не можуть існувати окремо від університету.</a:t>
            </a:r>
          </a:p>
          <a:p>
            <a:pPr marL="825750" indent="-285750">
              <a:lnSpc>
                <a:spcPct val="150000"/>
              </a:lnSpc>
              <a:spcBef>
                <a:spcPts val="0"/>
              </a:spcBef>
            </a:pPr>
            <a:r>
              <a:rPr lang="uk-UA" sz="1800" dirty="0"/>
              <a:t>   </a:t>
            </a:r>
            <a:r>
              <a:rPr lang="uk-UA" sz="1800" b="1" dirty="0"/>
              <a:t>Композиція</a:t>
            </a:r>
            <a:r>
              <a:rPr lang="uk-UA" sz="1800" dirty="0"/>
              <a:t>: Ваш вік є невід’ємною властивістю Вас.</a:t>
            </a:r>
          </a:p>
          <a:p>
            <a:pPr marL="825750" indent="-285750">
              <a:lnSpc>
                <a:spcPct val="150000"/>
              </a:lnSpc>
              <a:spcBef>
                <a:spcPts val="0"/>
              </a:spcBef>
            </a:pPr>
            <a:r>
              <a:rPr lang="uk-UA" sz="1800" dirty="0"/>
              <a:t>   </a:t>
            </a:r>
            <a:r>
              <a:rPr lang="uk-UA" sz="1800" b="1" dirty="0"/>
              <a:t>Агрегація</a:t>
            </a:r>
            <a:r>
              <a:rPr lang="uk-UA" sz="1800" dirty="0"/>
              <a:t>: Мішок і кульки всередині є незалежними об’єктами і можуть існувати окремо.</a:t>
            </a:r>
          </a:p>
        </p:txBody>
      </p:sp>
    </p:spTree>
    <p:extLst>
      <p:ext uri="{BB962C8B-B14F-4D97-AF65-F5344CB8AC3E}">
        <p14:creationId xmlns:p14="http://schemas.microsoft.com/office/powerpoint/2010/main" val="36724967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Завдання №2</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Оновіть</a:t>
            </a:r>
            <a:r>
              <a:rPr lang="ru-RU" sz="1800" dirty="0"/>
              <a:t> </a:t>
            </a:r>
            <a:r>
              <a:rPr lang="ru-RU" sz="1800" dirty="0" err="1"/>
              <a:t>вищенаведений</a:t>
            </a:r>
            <a:r>
              <a:rPr lang="ru-RU" sz="1800" dirty="0"/>
              <a:t> приклад з </a:t>
            </a:r>
            <a:r>
              <a:rPr lang="ru-RU" sz="1800" dirty="0" err="1">
                <a:solidFill>
                  <a:schemeClr val="accent5">
                    <a:lumMod val="75000"/>
                  </a:schemeClr>
                </a:solidFill>
                <a:latin typeface="Consolas" panose="020B0609020204030204" pitchFamily="49" charset="0"/>
              </a:rPr>
              <a:t>Працівником</a:t>
            </a:r>
            <a:r>
              <a:rPr lang="ru-RU" sz="1800" dirty="0"/>
              <a:t>/</a:t>
            </a:r>
            <a:r>
              <a:rPr lang="ru-RU" sz="1800" dirty="0" err="1">
                <a:solidFill>
                  <a:schemeClr val="accent5">
                    <a:lumMod val="75000"/>
                  </a:schemeClr>
                </a:solidFill>
                <a:latin typeface="Consolas" panose="020B0609020204030204" pitchFamily="49" charset="0"/>
              </a:rPr>
              <a:t>Відділом</a:t>
            </a:r>
            <a:r>
              <a:rPr lang="ru-RU" sz="1800" dirty="0"/>
              <a:t> так, </a:t>
            </a:r>
            <a:r>
              <a:rPr lang="ru-RU" sz="1800" dirty="0" err="1"/>
              <a:t>щоб</a:t>
            </a:r>
            <a:r>
              <a:rPr lang="ru-RU" sz="1800" dirty="0"/>
              <a:t> </a:t>
            </a:r>
            <a:r>
              <a:rPr lang="ru-RU" sz="1800" dirty="0" err="1">
                <a:solidFill>
                  <a:schemeClr val="accent5">
                    <a:lumMod val="75000"/>
                  </a:schemeClr>
                </a:solidFill>
                <a:latin typeface="Consolas" panose="020B0609020204030204" pitchFamily="49" charset="0"/>
              </a:rPr>
              <a:t>Відділ</a:t>
            </a:r>
            <a:r>
              <a:rPr lang="ru-RU" sz="1800" dirty="0"/>
              <a:t> </a:t>
            </a:r>
            <a:r>
              <a:rPr lang="ru-RU" sz="1800" dirty="0" err="1"/>
              <a:t>міг</a:t>
            </a:r>
            <a:r>
              <a:rPr lang="ru-RU" sz="1800" dirty="0"/>
              <a:t> </a:t>
            </a:r>
            <a:r>
              <a:rPr lang="ru-RU" sz="1800" dirty="0" err="1"/>
              <a:t>складатися</a:t>
            </a:r>
            <a:r>
              <a:rPr lang="ru-RU" sz="1800" dirty="0"/>
              <a:t> з </a:t>
            </a:r>
            <a:r>
              <a:rPr lang="ru-RU" sz="1800" dirty="0" err="1"/>
              <a:t>декількох</a:t>
            </a:r>
            <a:r>
              <a:rPr lang="ru-RU" sz="1800" dirty="0"/>
              <a:t> </a:t>
            </a:r>
            <a:r>
              <a:rPr lang="ru-RU" sz="1800" dirty="0" err="1">
                <a:solidFill>
                  <a:schemeClr val="accent5">
                    <a:lumMod val="75000"/>
                  </a:schemeClr>
                </a:solidFill>
                <a:latin typeface="Consolas" panose="020B0609020204030204" pitchFamily="49" charset="0"/>
              </a:rPr>
              <a:t>Працівників</a:t>
            </a:r>
            <a:r>
              <a:rPr lang="ru-RU" sz="1800" dirty="0"/>
              <a:t>. </a:t>
            </a:r>
            <a:r>
              <a:rPr lang="ru-RU" sz="1800" dirty="0" err="1"/>
              <a:t>Наступний</a:t>
            </a:r>
            <a:r>
              <a:rPr lang="ru-RU" sz="1800" dirty="0"/>
              <a:t> код:</a:t>
            </a:r>
            <a:endParaRPr lang="uk-UA" sz="1800" dirty="0"/>
          </a:p>
        </p:txBody>
      </p:sp>
      <p:pic>
        <p:nvPicPr>
          <p:cNvPr id="5" name="Рисунок 4">
            <a:extLst>
              <a:ext uri="{FF2B5EF4-FFF2-40B4-BE49-F238E27FC236}">
                <a16:creationId xmlns:a16="http://schemas.microsoft.com/office/drawing/2014/main" id="{608CF5E6-AB83-4776-90B0-84307DFA4063}"/>
              </a:ext>
            </a:extLst>
          </p:cNvPr>
          <p:cNvPicPr>
            <a:picLocks noChangeAspect="1"/>
          </p:cNvPicPr>
          <p:nvPr/>
        </p:nvPicPr>
        <p:blipFill>
          <a:blip r:embed="rId2"/>
          <a:stretch>
            <a:fillRect/>
          </a:stretch>
        </p:blipFill>
        <p:spPr>
          <a:xfrm>
            <a:off x="374749" y="1665575"/>
            <a:ext cx="5557517" cy="5192425"/>
          </a:xfrm>
          <a:prstGeom prst="rect">
            <a:avLst/>
          </a:prstGeom>
        </p:spPr>
      </p:pic>
      <p:pic>
        <p:nvPicPr>
          <p:cNvPr id="7" name="Рисунок 6">
            <a:extLst>
              <a:ext uri="{FF2B5EF4-FFF2-40B4-BE49-F238E27FC236}">
                <a16:creationId xmlns:a16="http://schemas.microsoft.com/office/drawing/2014/main" id="{B43485F1-2797-4323-8656-DD2045B11C34}"/>
              </a:ext>
            </a:extLst>
          </p:cNvPr>
          <p:cNvPicPr>
            <a:picLocks noChangeAspect="1"/>
          </p:cNvPicPr>
          <p:nvPr/>
        </p:nvPicPr>
        <p:blipFill>
          <a:blip r:embed="rId3"/>
          <a:stretch>
            <a:fillRect/>
          </a:stretch>
        </p:blipFill>
        <p:spPr>
          <a:xfrm>
            <a:off x="8619626" y="5276307"/>
            <a:ext cx="3572374" cy="1448002"/>
          </a:xfrm>
          <a:prstGeom prst="rect">
            <a:avLst/>
          </a:prstGeom>
        </p:spPr>
      </p:pic>
      <p:sp>
        <p:nvSpPr>
          <p:cNvPr id="11" name="TextBox 10">
            <a:extLst>
              <a:ext uri="{FF2B5EF4-FFF2-40B4-BE49-F238E27FC236}">
                <a16:creationId xmlns:a16="http://schemas.microsoft.com/office/drawing/2014/main" id="{AD7DDBA7-08E2-4F03-A3A6-F83F3DCE0208}"/>
              </a:ext>
            </a:extLst>
          </p:cNvPr>
          <p:cNvSpPr txBox="1"/>
          <p:nvPr/>
        </p:nvSpPr>
        <p:spPr>
          <a:xfrm>
            <a:off x="6177865" y="2413337"/>
            <a:ext cx="6096000" cy="2031325"/>
          </a:xfrm>
          <a:prstGeom prst="rect">
            <a:avLst/>
          </a:prstGeom>
          <a:noFill/>
        </p:spPr>
        <p:txBody>
          <a:bodyPr wrap="square">
            <a:spAutoFit/>
          </a:bodyPr>
          <a:lstStyle/>
          <a:p>
            <a:pPr algn="l"/>
            <a:r>
              <a:rPr lang="uk-UA" b="1" i="1" dirty="0">
                <a:solidFill>
                  <a:srgbClr val="000000"/>
                </a:solidFill>
                <a:effectLst/>
                <a:latin typeface="Open Sans" pitchFamily="2" charset="0"/>
              </a:rPr>
              <a:t>Підказки</a:t>
            </a:r>
            <a:r>
              <a:rPr lang="uk-UA" b="1" i="0" dirty="0">
                <a:solidFill>
                  <a:srgbClr val="000000"/>
                </a:solidFill>
                <a:effectLst/>
                <a:latin typeface="Open Sans" pitchFamily="2" charset="0"/>
              </a:rPr>
              <a:t>:</a:t>
            </a:r>
            <a:endParaRPr lang="uk-UA" b="0" i="0" dirty="0">
              <a:solidFill>
                <a:srgbClr val="000000"/>
              </a:solidFill>
              <a:effectLst/>
              <a:latin typeface="Open Sans" pitchFamily="2" charset="0"/>
            </a:endParaRPr>
          </a:p>
          <a:p>
            <a:pPr algn="l"/>
            <a:r>
              <a:rPr lang="uk-UA" b="0" i="0" dirty="0">
                <a:solidFill>
                  <a:srgbClr val="000000"/>
                </a:solidFill>
                <a:effectLst/>
                <a:latin typeface="Open Sans" pitchFamily="2" charset="0"/>
              </a:rPr>
              <a:t>   Використовуйте </a:t>
            </a:r>
            <a:r>
              <a:rPr lang="en-US" b="1" i="0" u="none" strike="noStrike" dirty="0">
                <a:solidFill>
                  <a:srgbClr val="1ABC9C"/>
                </a:solidFill>
                <a:effectLst/>
                <a:latin typeface="Open Sans" pitchFamily="2" charset="0"/>
              </a:rPr>
              <a:t>std::vector</a:t>
            </a:r>
            <a:r>
              <a:rPr lang="en-US" b="0" i="0" dirty="0">
                <a:solidFill>
                  <a:srgbClr val="000000"/>
                </a:solidFill>
                <a:effectLst/>
                <a:latin typeface="Open Sans" pitchFamily="2" charset="0"/>
              </a:rPr>
              <a:t> </a:t>
            </a:r>
            <a:r>
              <a:rPr lang="uk-UA" b="0" i="0" dirty="0">
                <a:solidFill>
                  <a:srgbClr val="000000"/>
                </a:solidFill>
                <a:effectLst/>
                <a:latin typeface="Open Sans" pitchFamily="2" charset="0"/>
              </a:rPr>
              <a:t>для зберігання Працівників.</a:t>
            </a:r>
          </a:p>
          <a:p>
            <a:pPr algn="l"/>
            <a:r>
              <a:rPr lang="uk-UA" b="0" i="0" dirty="0">
                <a:solidFill>
                  <a:srgbClr val="000000"/>
                </a:solidFill>
                <a:effectLst/>
                <a:latin typeface="Open Sans" pitchFamily="2" charset="0"/>
              </a:rPr>
              <a:t>   Використовуйте </a:t>
            </a:r>
            <a:r>
              <a:rPr lang="en-US" b="1" i="0" dirty="0">
                <a:solidFill>
                  <a:srgbClr val="000000"/>
                </a:solidFill>
                <a:effectLst/>
                <a:latin typeface="Open Sans" pitchFamily="2" charset="0"/>
              </a:rPr>
              <a:t>std::vector::</a:t>
            </a:r>
            <a:r>
              <a:rPr lang="en-US" b="1" i="0" dirty="0" err="1">
                <a:solidFill>
                  <a:srgbClr val="000000"/>
                </a:solidFill>
                <a:effectLst/>
                <a:latin typeface="Open Sans" pitchFamily="2" charset="0"/>
              </a:rPr>
              <a:t>push_back</a:t>
            </a:r>
            <a:r>
              <a:rPr lang="en-US" b="1" i="0" dirty="0">
                <a:solidFill>
                  <a:srgbClr val="000000"/>
                </a:solidFill>
                <a:effectLst/>
                <a:latin typeface="Open Sans" pitchFamily="2" charset="0"/>
              </a:rPr>
              <a:t>()</a:t>
            </a:r>
            <a:r>
              <a:rPr lang="en-US" b="0" i="0" dirty="0">
                <a:solidFill>
                  <a:srgbClr val="000000"/>
                </a:solidFill>
                <a:effectLst/>
                <a:latin typeface="Open Sans" pitchFamily="2" charset="0"/>
              </a:rPr>
              <a:t> </a:t>
            </a:r>
            <a:r>
              <a:rPr lang="uk-UA" b="0" i="0" dirty="0">
                <a:solidFill>
                  <a:srgbClr val="000000"/>
                </a:solidFill>
                <a:effectLst/>
                <a:latin typeface="Open Sans" pitchFamily="2" charset="0"/>
              </a:rPr>
              <a:t>для додання Працівника.</a:t>
            </a:r>
          </a:p>
          <a:p>
            <a:pPr algn="l"/>
            <a:r>
              <a:rPr lang="uk-UA" b="0" i="0" dirty="0">
                <a:solidFill>
                  <a:srgbClr val="000000"/>
                </a:solidFill>
                <a:effectLst/>
                <a:latin typeface="Open Sans" pitchFamily="2" charset="0"/>
              </a:rPr>
              <a:t>   Використовуйте </a:t>
            </a:r>
            <a:r>
              <a:rPr lang="en-US" b="1" i="0" dirty="0">
                <a:solidFill>
                  <a:srgbClr val="000000"/>
                </a:solidFill>
                <a:effectLst/>
                <a:latin typeface="Open Sans" pitchFamily="2" charset="0"/>
              </a:rPr>
              <a:t>std::vector::size() </a:t>
            </a:r>
            <a:r>
              <a:rPr lang="uk-UA" b="0" i="0" dirty="0">
                <a:solidFill>
                  <a:srgbClr val="000000"/>
                </a:solidFill>
                <a:effectLst/>
                <a:latin typeface="Open Sans" pitchFamily="2" charset="0"/>
              </a:rPr>
              <a:t>для отримання довжини </a:t>
            </a:r>
            <a:r>
              <a:rPr lang="en-US" b="1" i="0" dirty="0">
                <a:solidFill>
                  <a:srgbClr val="000000"/>
                </a:solidFill>
                <a:effectLst/>
                <a:latin typeface="Open Sans" pitchFamily="2" charset="0"/>
              </a:rPr>
              <a:t>std::vector</a:t>
            </a:r>
            <a:r>
              <a:rPr lang="en-US" b="0" i="0" dirty="0">
                <a:solidFill>
                  <a:srgbClr val="000000"/>
                </a:solidFill>
                <a:effectLst/>
                <a:latin typeface="Open Sans" pitchFamily="2" charset="0"/>
              </a:rPr>
              <a:t>.</a:t>
            </a:r>
          </a:p>
        </p:txBody>
      </p:sp>
    </p:spTree>
    <p:extLst>
      <p:ext uri="{BB962C8B-B14F-4D97-AF65-F5344CB8AC3E}">
        <p14:creationId xmlns:p14="http://schemas.microsoft.com/office/powerpoint/2010/main" val="22098551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Асоціація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Наступний тип відносин між двома незв’язаними об’єктами — </a:t>
            </a:r>
            <a:r>
              <a:rPr lang="uk-UA" sz="1800" b="1" dirty="0">
                <a:highlight>
                  <a:srgbClr val="00FF00"/>
                </a:highlight>
              </a:rPr>
              <a:t>асоціацію</a:t>
            </a:r>
            <a:r>
              <a:rPr lang="uk-UA" sz="1800" dirty="0"/>
              <a:t>. На відміну від композиції об’єктів, в асоціації немає відносин “частин-цілого”.</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В асоціації два незв’язаних об’єкти повинні відповідати наступним відносинам:</a:t>
            </a:r>
          </a:p>
          <a:p>
            <a:pPr marL="882900" indent="-342900">
              <a:lnSpc>
                <a:spcPct val="150000"/>
              </a:lnSpc>
              <a:spcBef>
                <a:spcPts val="0"/>
              </a:spcBef>
              <a:buFont typeface="+mj-lt"/>
              <a:buAutoNum type="arabicPeriod"/>
            </a:pPr>
            <a:r>
              <a:rPr lang="uk-UA" sz="1800" dirty="0"/>
              <a:t>   </a:t>
            </a:r>
            <a:r>
              <a:rPr lang="uk-UA" sz="1800" b="1" dirty="0"/>
              <a:t>Перший об’єкт </a:t>
            </a:r>
            <a:r>
              <a:rPr lang="uk-UA" sz="1800" dirty="0"/>
              <a:t>(</a:t>
            </a:r>
            <a:r>
              <a:rPr lang="uk-UA" sz="1800" dirty="0" err="1"/>
              <a:t>мембер</a:t>
            </a:r>
            <a:r>
              <a:rPr lang="uk-UA" sz="1800" dirty="0"/>
              <a:t>) не зв’язаний з </a:t>
            </a:r>
            <a:r>
              <a:rPr lang="uk-UA" sz="1800" b="1" dirty="0"/>
              <a:t>другим об’єктом </a:t>
            </a:r>
            <a:r>
              <a:rPr lang="uk-UA" sz="1800" dirty="0"/>
              <a:t>(класом).</a:t>
            </a:r>
          </a:p>
          <a:p>
            <a:pPr marL="882900" indent="-342900">
              <a:lnSpc>
                <a:spcPct val="150000"/>
              </a:lnSpc>
              <a:spcBef>
                <a:spcPts val="0"/>
              </a:spcBef>
              <a:buFont typeface="+mj-lt"/>
              <a:buAutoNum type="arabicPeriod"/>
            </a:pPr>
            <a:r>
              <a:rPr lang="uk-UA" sz="1800" dirty="0"/>
              <a:t>   </a:t>
            </a:r>
            <a:r>
              <a:rPr lang="uk-UA" sz="1800" b="1" dirty="0"/>
              <a:t>Перший об’єкт </a:t>
            </a:r>
            <a:r>
              <a:rPr lang="uk-UA" sz="1800" dirty="0"/>
              <a:t>(</a:t>
            </a:r>
            <a:r>
              <a:rPr lang="uk-UA" sz="1800" dirty="0" err="1"/>
              <a:t>мембер</a:t>
            </a:r>
            <a:r>
              <a:rPr lang="uk-UA" sz="1800" dirty="0"/>
              <a:t>) одночасно може належати відразу </a:t>
            </a:r>
            <a:r>
              <a:rPr lang="uk-UA" sz="1800" b="1" dirty="0"/>
              <a:t>декільком об’єктам </a:t>
            </a:r>
            <a:r>
              <a:rPr lang="uk-UA" sz="1800" dirty="0"/>
              <a:t>(класам).</a:t>
            </a:r>
          </a:p>
          <a:p>
            <a:pPr marL="882900" indent="-342900">
              <a:lnSpc>
                <a:spcPct val="150000"/>
              </a:lnSpc>
              <a:spcBef>
                <a:spcPts val="0"/>
              </a:spcBef>
              <a:buFont typeface="+mj-lt"/>
              <a:buAutoNum type="arabicPeriod"/>
            </a:pPr>
            <a:r>
              <a:rPr lang="uk-UA" sz="1800" dirty="0"/>
              <a:t>   </a:t>
            </a:r>
            <a:r>
              <a:rPr lang="uk-UA" sz="1800" b="1" dirty="0"/>
              <a:t>Перший об’єкт </a:t>
            </a:r>
            <a:r>
              <a:rPr lang="uk-UA" sz="1800" dirty="0"/>
              <a:t>(</a:t>
            </a:r>
            <a:r>
              <a:rPr lang="uk-UA" sz="1800" dirty="0" err="1"/>
              <a:t>мембер</a:t>
            </a:r>
            <a:r>
              <a:rPr lang="uk-UA" sz="1800" dirty="0"/>
              <a:t>) існує, НЕ керований </a:t>
            </a:r>
            <a:r>
              <a:rPr lang="uk-UA" sz="1800" b="1" dirty="0"/>
              <a:t>другим об’єктом </a:t>
            </a:r>
            <a:r>
              <a:rPr lang="uk-UA" sz="1800" dirty="0"/>
              <a:t>(класом).</a:t>
            </a:r>
          </a:p>
          <a:p>
            <a:pPr marL="882900" indent="-342900">
              <a:lnSpc>
                <a:spcPct val="150000"/>
              </a:lnSpc>
              <a:spcBef>
                <a:spcPts val="0"/>
              </a:spcBef>
              <a:buFont typeface="+mj-lt"/>
              <a:buAutoNum type="arabicPeriod"/>
            </a:pPr>
            <a:r>
              <a:rPr lang="uk-UA" sz="1800" dirty="0"/>
              <a:t>   </a:t>
            </a:r>
            <a:r>
              <a:rPr lang="uk-UA" sz="1800" b="1" dirty="0"/>
              <a:t>Перший об’єкт </a:t>
            </a:r>
            <a:r>
              <a:rPr lang="uk-UA" sz="1800" dirty="0"/>
              <a:t>(</a:t>
            </a:r>
            <a:r>
              <a:rPr lang="uk-UA" sz="1800" dirty="0" err="1"/>
              <a:t>мембер</a:t>
            </a:r>
            <a:r>
              <a:rPr lang="uk-UA" sz="1800" dirty="0"/>
              <a:t>) може знати або не знати про існування </a:t>
            </a:r>
            <a:r>
              <a:rPr lang="uk-UA" sz="1800" b="1" dirty="0"/>
              <a:t>другого об’єкта </a:t>
            </a:r>
            <a:r>
              <a:rPr lang="uk-UA" sz="1800" dirty="0"/>
              <a:t>(класу).</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На відміну від </a:t>
            </a:r>
            <a:r>
              <a:rPr lang="uk-UA" sz="1800" b="1" dirty="0"/>
              <a:t>композиції</a:t>
            </a:r>
            <a:r>
              <a:rPr lang="uk-UA" sz="1800" dirty="0"/>
              <a:t> або </a:t>
            </a:r>
            <a:r>
              <a:rPr lang="uk-UA" sz="1800" b="1" dirty="0"/>
              <a:t>агрегації</a:t>
            </a:r>
            <a:r>
              <a:rPr lang="uk-UA" sz="1800" dirty="0"/>
              <a:t>, де частина є частиною цілого, </a:t>
            </a:r>
            <a:r>
              <a:rPr lang="uk-UA" sz="1800" b="1" dirty="0">
                <a:highlight>
                  <a:srgbClr val="00FF00"/>
                </a:highlight>
              </a:rPr>
              <a:t>в асоціації об’єкти між собою ніяк не пов’язані</a:t>
            </a:r>
            <a:r>
              <a:rPr lang="uk-UA" sz="1800" dirty="0"/>
              <a:t>. Подібно агрегації, перший об’єкт одночасно може належати відразу декільком об’єктам і не керується ними. Однак, на відміну від агрегації, де відносини односпрямовані, в асоціації відносини можуть бути як </a:t>
            </a:r>
            <a:r>
              <a:rPr lang="uk-UA" sz="1800" b="1" dirty="0">
                <a:highlight>
                  <a:srgbClr val="00FF00"/>
                </a:highlight>
              </a:rPr>
              <a:t>односпрямованими</a:t>
            </a:r>
            <a:r>
              <a:rPr lang="uk-UA" sz="1800" dirty="0"/>
              <a:t>, так і </a:t>
            </a:r>
            <a:r>
              <a:rPr lang="uk-UA" sz="1800" b="1" dirty="0" err="1">
                <a:highlight>
                  <a:srgbClr val="00FF00"/>
                </a:highlight>
              </a:rPr>
              <a:t>двонаправленими</a:t>
            </a:r>
            <a:r>
              <a:rPr lang="uk-UA" sz="1800" dirty="0"/>
              <a:t> (коли обидва об’єкти знають про існування один одного).</a:t>
            </a:r>
          </a:p>
        </p:txBody>
      </p:sp>
    </p:spTree>
    <p:extLst>
      <p:ext uri="{BB962C8B-B14F-4D97-AF65-F5344CB8AC3E}">
        <p14:creationId xmlns:p14="http://schemas.microsoft.com/office/powerpoint/2010/main" val="38615719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Асоціація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Відносини між лікарями і пацієнтами — це відмінний приклад асоціації</a:t>
            </a:r>
            <a:r>
              <a:rPr lang="uk-UA" sz="1800" dirty="0"/>
              <a:t>. Лікар пов’язаний з пацієнтом, але ці відносини не можна назвати відносинами “частин-цілого”. Лікар може приймати десятки пацієнтів за день, а пацієнт може звертатися до декількох лікарів.</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Ми можемо сказати, </a:t>
            </a:r>
            <a:r>
              <a:rPr lang="uk-UA" sz="1800" b="1" dirty="0"/>
              <a:t>що типом відносин в асоціації є </a:t>
            </a:r>
            <a:r>
              <a:rPr lang="uk-UA" sz="1800" dirty="0"/>
              <a:t>«</a:t>
            </a:r>
            <a:r>
              <a:rPr lang="uk-UA" sz="1800" b="1" dirty="0">
                <a:highlight>
                  <a:srgbClr val="00FF00"/>
                </a:highlight>
              </a:rPr>
              <a:t>використовує</a:t>
            </a:r>
            <a:r>
              <a:rPr lang="uk-UA" sz="1800" dirty="0"/>
              <a:t>». Лікар «використовує» пацієнта для отримання доходу. Пацієнт «використовує» лікаря, щоб вилікувати хворобу або поліпшити своє самопочуття.</a:t>
            </a:r>
          </a:p>
        </p:txBody>
      </p:sp>
    </p:spTree>
    <p:extLst>
      <p:ext uri="{BB962C8B-B14F-4D97-AF65-F5344CB8AC3E}">
        <p14:creationId xmlns:p14="http://schemas.microsoft.com/office/powerpoint/2010/main" val="3709280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Типи зв’язків між об’єктами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Аналогічно, в програмуванні також багато </a:t>
            </a:r>
            <a:r>
              <a:rPr lang="uk-UA" sz="1800" b="1" dirty="0">
                <a:highlight>
                  <a:srgbClr val="00FF00"/>
                </a:highlight>
              </a:rPr>
              <a:t>повторюваних шаблонів</a:t>
            </a:r>
            <a:r>
              <a:rPr lang="uk-UA" sz="1800" dirty="0"/>
              <a:t>, </a:t>
            </a:r>
            <a:r>
              <a:rPr lang="uk-UA" sz="1800" b="1" dirty="0">
                <a:highlight>
                  <a:srgbClr val="00FF00"/>
                </a:highlight>
              </a:rPr>
              <a:t>відносин</a:t>
            </a:r>
            <a:r>
              <a:rPr lang="uk-UA" sz="1800" dirty="0"/>
              <a:t> і </a:t>
            </a:r>
            <a:r>
              <a:rPr lang="uk-UA" sz="1800" b="1" dirty="0">
                <a:highlight>
                  <a:srgbClr val="00FF00"/>
                </a:highlight>
              </a:rPr>
              <a:t>ієрархій</a:t>
            </a:r>
            <a:r>
              <a:rPr lang="uk-UA" sz="1800" dirty="0"/>
              <a:t>. Зокрема, коли мова заходить про об’єкти в програмуванні, то ті ж шаблони, якими ми керуємося по відношенню до об’єктів в реальному житті, можна застосувати й до об’єктів в програмуванні, які ми створюємо самі. Вивчаючи ці відносини, шаблони і ієрархії докладніше, ми можемо зрозуміти, </a:t>
            </a:r>
            <a:r>
              <a:rPr lang="uk-UA" sz="1800" b="1" dirty="0">
                <a:highlight>
                  <a:srgbClr val="00FF00"/>
                </a:highlight>
              </a:rPr>
              <a:t>як поліпшити код для його повторного використання в інших програмах і як писати класи, функціонал яких можна буде легко розширити</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На попередніх </a:t>
            </a:r>
            <a:r>
              <a:rPr lang="uk-UA" sz="1800" dirty="0" err="1"/>
              <a:t>уроках</a:t>
            </a:r>
            <a:r>
              <a:rPr lang="uk-UA" sz="1800" dirty="0"/>
              <a:t> ми вже розглядали принципи, які стосуються повторюваних шаблонів: ми писали </a:t>
            </a:r>
            <a:r>
              <a:rPr lang="uk-UA" sz="1800" b="1" dirty="0">
                <a:highlight>
                  <a:srgbClr val="FFFF00"/>
                </a:highlight>
              </a:rPr>
              <a:t>цикли</a:t>
            </a:r>
            <a:r>
              <a:rPr lang="uk-UA" sz="1800" dirty="0"/>
              <a:t> і </a:t>
            </a:r>
            <a:r>
              <a:rPr lang="uk-UA" sz="1800" b="1" dirty="0">
                <a:highlight>
                  <a:srgbClr val="FFFF00"/>
                </a:highlight>
              </a:rPr>
              <a:t>функції</a:t>
            </a:r>
            <a:r>
              <a:rPr lang="uk-UA" sz="1800" dirty="0"/>
              <a:t>, які виконували певні дії багато разів. Крім того, ми створювали свої власні </a:t>
            </a:r>
            <a:r>
              <a:rPr lang="uk-UA" sz="1800" b="1" dirty="0">
                <a:highlight>
                  <a:srgbClr val="FFFF00"/>
                </a:highlight>
              </a:rPr>
              <a:t>перерахування</a:t>
            </a:r>
            <a:r>
              <a:rPr lang="uk-UA" sz="1800" dirty="0"/>
              <a:t>, </a:t>
            </a:r>
            <a:r>
              <a:rPr lang="uk-UA" sz="1800" b="1" dirty="0">
                <a:highlight>
                  <a:srgbClr val="FFFF00"/>
                </a:highlight>
              </a:rPr>
              <a:t>структури</a:t>
            </a:r>
            <a:r>
              <a:rPr lang="uk-UA" sz="1800" dirty="0"/>
              <a:t>, </a:t>
            </a:r>
            <a:r>
              <a:rPr lang="uk-UA" sz="1800" b="1" dirty="0">
                <a:highlight>
                  <a:srgbClr val="FFFF00"/>
                </a:highlight>
              </a:rPr>
              <a:t>класи</a:t>
            </a:r>
            <a:r>
              <a:rPr lang="uk-UA" sz="1800" dirty="0"/>
              <a:t> і </a:t>
            </a:r>
            <a:r>
              <a:rPr lang="uk-UA" sz="1800" b="1" dirty="0">
                <a:highlight>
                  <a:srgbClr val="FFFF00"/>
                </a:highlight>
              </a:rPr>
              <a:t>об’єкти</a:t>
            </a:r>
            <a:r>
              <a:rPr lang="uk-UA" sz="1800" dirty="0"/>
              <a:t> цих перерахувань, структур і класів.</a:t>
            </a:r>
          </a:p>
        </p:txBody>
      </p:sp>
    </p:spTree>
    <p:extLst>
      <p:ext uri="{BB962C8B-B14F-4D97-AF65-F5344CB8AC3E}">
        <p14:creationId xmlns:p14="http://schemas.microsoft.com/office/powerpoint/2010/main" val="20264225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Реалізація асоціацій</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Асоціації реалізуються по-різному. Однак найчастіше вони реалізуються </a:t>
            </a:r>
            <a:r>
              <a:rPr lang="uk-UA" sz="1800" b="1" dirty="0">
                <a:highlight>
                  <a:srgbClr val="00FF00"/>
                </a:highlight>
              </a:rPr>
              <a:t>через вказівники</a:t>
            </a:r>
            <a:r>
              <a:rPr lang="uk-UA" sz="1800" dirty="0"/>
              <a:t>, де </a:t>
            </a:r>
            <a:r>
              <a:rPr lang="uk-UA" sz="1800" b="1" dirty="0">
                <a:highlight>
                  <a:srgbClr val="00FFFF"/>
                </a:highlight>
              </a:rPr>
              <a:t>класи вказують на об’єкти один одного</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У наступному прикладі ми реалізуємо </a:t>
            </a:r>
            <a:r>
              <a:rPr lang="uk-UA" sz="1800" dirty="0" err="1"/>
              <a:t>двонаправлені</a:t>
            </a:r>
            <a:r>
              <a:rPr lang="uk-UA" sz="1800" dirty="0"/>
              <a:t> відносини між </a:t>
            </a:r>
            <a:r>
              <a:rPr lang="uk-UA" sz="1800" dirty="0">
                <a:solidFill>
                  <a:schemeClr val="accent5">
                    <a:lumMod val="75000"/>
                  </a:schemeClr>
                </a:solidFill>
                <a:latin typeface="Consolas" panose="020B0609020204030204" pitchFamily="49" charset="0"/>
              </a:rPr>
              <a:t>Лікарем</a:t>
            </a:r>
            <a:r>
              <a:rPr lang="uk-UA" sz="1800" dirty="0"/>
              <a:t> і </a:t>
            </a:r>
            <a:r>
              <a:rPr lang="uk-UA" sz="1800" dirty="0">
                <a:solidFill>
                  <a:schemeClr val="accent5">
                    <a:lumMod val="75000"/>
                  </a:schemeClr>
                </a:solidFill>
                <a:latin typeface="Consolas" panose="020B0609020204030204" pitchFamily="49" charset="0"/>
              </a:rPr>
              <a:t>Пацієнтом</a:t>
            </a:r>
            <a:r>
              <a:rPr lang="uk-UA" sz="1800" dirty="0"/>
              <a:t>, тому що </a:t>
            </a:r>
            <a:r>
              <a:rPr lang="uk-UA" sz="1800" dirty="0">
                <a:solidFill>
                  <a:schemeClr val="accent5">
                    <a:lumMod val="75000"/>
                  </a:schemeClr>
                </a:solidFill>
                <a:latin typeface="Consolas" panose="020B0609020204030204" pitchFamily="49" charset="0"/>
              </a:rPr>
              <a:t>Лікар</a:t>
            </a:r>
            <a:r>
              <a:rPr lang="uk-UA" sz="1800" dirty="0"/>
              <a:t> повинен знати своїх </a:t>
            </a:r>
            <a:r>
              <a:rPr lang="uk-UA" sz="1800" dirty="0">
                <a:solidFill>
                  <a:schemeClr val="accent5">
                    <a:lumMod val="75000"/>
                  </a:schemeClr>
                </a:solidFill>
                <a:latin typeface="Consolas" panose="020B0609020204030204" pitchFamily="49" charset="0"/>
              </a:rPr>
              <a:t>Пацієнтів</a:t>
            </a:r>
            <a:r>
              <a:rPr lang="uk-UA" sz="1800" dirty="0"/>
              <a:t> в обличчя, а </a:t>
            </a:r>
            <a:r>
              <a:rPr lang="uk-UA" sz="1800" dirty="0">
                <a:solidFill>
                  <a:schemeClr val="accent5">
                    <a:lumMod val="75000"/>
                  </a:schemeClr>
                </a:solidFill>
                <a:latin typeface="Consolas" panose="020B0609020204030204" pitchFamily="49" charset="0"/>
              </a:rPr>
              <a:t>Пацієнти</a:t>
            </a:r>
            <a:r>
              <a:rPr lang="uk-UA" sz="1800" dirty="0"/>
              <a:t> можуть звертатися до різних </a:t>
            </a:r>
            <a:r>
              <a:rPr lang="uk-UA" sz="1800" dirty="0">
                <a:solidFill>
                  <a:schemeClr val="accent5">
                    <a:lumMod val="75000"/>
                  </a:schemeClr>
                </a:solidFill>
                <a:latin typeface="Consolas" panose="020B0609020204030204" pitchFamily="49" charset="0"/>
              </a:rPr>
              <a:t>Лікарів</a:t>
            </a:r>
            <a:r>
              <a:rPr lang="uk-UA" sz="1800" dirty="0"/>
              <a:t>:</a:t>
            </a:r>
          </a:p>
        </p:txBody>
      </p:sp>
    </p:spTree>
    <p:extLst>
      <p:ext uri="{BB962C8B-B14F-4D97-AF65-F5344CB8AC3E}">
        <p14:creationId xmlns:p14="http://schemas.microsoft.com/office/powerpoint/2010/main" val="41964662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Реалізація асоціацій</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9247934B-D2FB-4CCD-BCF7-92681DCEDBDC}"/>
              </a:ext>
            </a:extLst>
          </p:cNvPr>
          <p:cNvPicPr>
            <a:picLocks noChangeAspect="1"/>
          </p:cNvPicPr>
          <p:nvPr/>
        </p:nvPicPr>
        <p:blipFill>
          <a:blip r:embed="rId2"/>
          <a:stretch>
            <a:fillRect/>
          </a:stretch>
        </p:blipFill>
        <p:spPr>
          <a:xfrm>
            <a:off x="2640204" y="0"/>
            <a:ext cx="3160207" cy="6858000"/>
          </a:xfrm>
          <a:prstGeom prst="rect">
            <a:avLst/>
          </a:prstGeom>
        </p:spPr>
      </p:pic>
      <p:pic>
        <p:nvPicPr>
          <p:cNvPr id="7" name="Рисунок 6">
            <a:extLst>
              <a:ext uri="{FF2B5EF4-FFF2-40B4-BE49-F238E27FC236}">
                <a16:creationId xmlns:a16="http://schemas.microsoft.com/office/drawing/2014/main" id="{C6EFA134-FCBC-43D3-B3A4-2EF1C30085E6}"/>
              </a:ext>
            </a:extLst>
          </p:cNvPr>
          <p:cNvPicPr>
            <a:picLocks noChangeAspect="1"/>
          </p:cNvPicPr>
          <p:nvPr/>
        </p:nvPicPr>
        <p:blipFill>
          <a:blip r:embed="rId3"/>
          <a:stretch>
            <a:fillRect/>
          </a:stretch>
        </p:blipFill>
        <p:spPr>
          <a:xfrm>
            <a:off x="7171624" y="4955439"/>
            <a:ext cx="5020376" cy="1800476"/>
          </a:xfrm>
          <a:prstGeom prst="rect">
            <a:avLst/>
          </a:prstGeom>
        </p:spPr>
      </p:pic>
    </p:spTree>
    <p:extLst>
      <p:ext uri="{BB962C8B-B14F-4D97-AF65-F5344CB8AC3E}">
        <p14:creationId xmlns:p14="http://schemas.microsoft.com/office/powerpoint/2010/main" val="21896667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Реалізація асоціацій</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Якщо говорити в загальному, то </a:t>
            </a:r>
            <a:r>
              <a:rPr lang="uk-UA" sz="1800" b="1" dirty="0">
                <a:highlight>
                  <a:srgbClr val="FFFF00"/>
                </a:highlight>
              </a:rPr>
              <a:t>краще уникати </a:t>
            </a:r>
            <a:r>
              <a:rPr lang="uk-UA" sz="1800" b="1" dirty="0" err="1">
                <a:highlight>
                  <a:srgbClr val="FFFF00"/>
                </a:highlight>
              </a:rPr>
              <a:t>двонаправлених</a:t>
            </a:r>
            <a:r>
              <a:rPr lang="uk-UA" sz="1800" b="1" dirty="0">
                <a:highlight>
                  <a:srgbClr val="FFFF00"/>
                </a:highlight>
              </a:rPr>
              <a:t> асоціацій</a:t>
            </a:r>
            <a:r>
              <a:rPr lang="uk-UA" sz="1800" dirty="0"/>
              <a:t>, якщо для вирішення завдання підходить і односпрямований зв’язок, так як </a:t>
            </a:r>
            <a:r>
              <a:rPr lang="uk-UA" sz="1800" dirty="0" err="1"/>
              <a:t>двонаправлений</a:t>
            </a:r>
            <a:r>
              <a:rPr lang="uk-UA" sz="1800" dirty="0"/>
              <a:t> зв’язок реалізувати складніше (з урахуванням виникнення можливих помилок) і він </a:t>
            </a:r>
            <a:r>
              <a:rPr lang="uk-UA" sz="1800" b="1" dirty="0">
                <a:highlight>
                  <a:srgbClr val="FF0000"/>
                </a:highlight>
              </a:rPr>
              <a:t>ускладнює логіку програми</a:t>
            </a:r>
            <a:r>
              <a:rPr lang="uk-UA" sz="1800" dirty="0"/>
              <a:t>.</a:t>
            </a:r>
          </a:p>
        </p:txBody>
      </p:sp>
    </p:spTree>
    <p:extLst>
      <p:ext uri="{BB962C8B-B14F-4D97-AF65-F5344CB8AC3E}">
        <p14:creationId xmlns:p14="http://schemas.microsoft.com/office/powerpoint/2010/main" val="23340781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Рефлексивна асоціація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Іноді об’єкти можуть мати відносини з іншими об’єктами того ж типу. Це називається рефлексивною асоціацією</a:t>
            </a:r>
            <a:r>
              <a:rPr lang="uk-UA" sz="1800" dirty="0"/>
              <a:t>. Хорошим прикладом рефлексивної асоціації є відношення між </a:t>
            </a:r>
            <a:r>
              <a:rPr lang="uk-UA" sz="1800" b="1" dirty="0">
                <a:highlight>
                  <a:srgbClr val="FFFF00"/>
                </a:highlight>
              </a:rPr>
              <a:t>університетським курсом</a:t>
            </a:r>
            <a:r>
              <a:rPr lang="uk-UA" sz="1800" dirty="0"/>
              <a:t> і його </a:t>
            </a:r>
            <a:r>
              <a:rPr lang="uk-UA" sz="1800" b="1" dirty="0">
                <a:highlight>
                  <a:srgbClr val="FFFF00"/>
                </a:highlight>
              </a:rPr>
              <a:t>мінімальними вимогами для студентів</a:t>
            </a:r>
            <a:r>
              <a:rPr lang="uk-UA" sz="1800" dirty="0"/>
              <a:t>.</a:t>
            </a:r>
          </a:p>
          <a:p>
            <a:pPr marL="540000" indent="360000">
              <a:lnSpc>
                <a:spcPct val="150000"/>
              </a:lnSpc>
              <a:spcBef>
                <a:spcPts val="0"/>
              </a:spcBef>
              <a:buNone/>
            </a:pPr>
            <a:r>
              <a:rPr lang="uk-UA" sz="1800" dirty="0"/>
              <a:t>Розглянемо спрощений випадок, коли Курс може мати тільки одну Вимогу:</a:t>
            </a:r>
          </a:p>
        </p:txBody>
      </p:sp>
      <p:pic>
        <p:nvPicPr>
          <p:cNvPr id="5" name="Рисунок 4">
            <a:extLst>
              <a:ext uri="{FF2B5EF4-FFF2-40B4-BE49-F238E27FC236}">
                <a16:creationId xmlns:a16="http://schemas.microsoft.com/office/drawing/2014/main" id="{947B82B5-202B-420A-8BB6-31537C9C02F6}"/>
              </a:ext>
            </a:extLst>
          </p:cNvPr>
          <p:cNvPicPr>
            <a:picLocks noChangeAspect="1"/>
          </p:cNvPicPr>
          <p:nvPr/>
        </p:nvPicPr>
        <p:blipFill>
          <a:blip r:embed="rId2"/>
          <a:stretch>
            <a:fillRect/>
          </a:stretch>
        </p:blipFill>
        <p:spPr>
          <a:xfrm>
            <a:off x="2988879" y="2520788"/>
            <a:ext cx="6214241" cy="4337212"/>
          </a:xfrm>
          <a:prstGeom prst="rect">
            <a:avLst/>
          </a:prstGeom>
        </p:spPr>
      </p:pic>
    </p:spTree>
    <p:extLst>
      <p:ext uri="{BB962C8B-B14F-4D97-AF65-F5344CB8AC3E}">
        <p14:creationId xmlns:p14="http://schemas.microsoft.com/office/powerpoint/2010/main" val="37786964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Рефлексивна асоціація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Це</a:t>
            </a:r>
            <a:r>
              <a:rPr lang="ru-RU" sz="1800" dirty="0"/>
              <a:t> </a:t>
            </a:r>
            <a:r>
              <a:rPr lang="ru-RU" sz="1800" dirty="0" err="1"/>
              <a:t>може</a:t>
            </a:r>
            <a:r>
              <a:rPr lang="ru-RU" sz="1800" dirty="0"/>
              <a:t> </a:t>
            </a:r>
            <a:r>
              <a:rPr lang="ru-RU" sz="1800" dirty="0" err="1"/>
              <a:t>призвести</a:t>
            </a:r>
            <a:r>
              <a:rPr lang="ru-RU" sz="1800" dirty="0"/>
              <a:t> до “</a:t>
            </a:r>
            <a:r>
              <a:rPr lang="ru-RU" sz="1800" dirty="0" err="1"/>
              <a:t>ланцюжка</a:t>
            </a:r>
            <a:r>
              <a:rPr lang="ru-RU" sz="1800" dirty="0"/>
              <a:t>” </a:t>
            </a:r>
            <a:r>
              <a:rPr lang="ru-RU" sz="1800" dirty="0" err="1"/>
              <a:t>асоціацій</a:t>
            </a:r>
            <a:r>
              <a:rPr lang="ru-RU" sz="1800" dirty="0"/>
              <a:t> (курс </a:t>
            </a:r>
            <a:r>
              <a:rPr lang="ru-RU" sz="1800" dirty="0" err="1"/>
              <a:t>має</a:t>
            </a:r>
            <a:r>
              <a:rPr lang="ru-RU" sz="1800" dirty="0"/>
              <a:t> </a:t>
            </a:r>
            <a:r>
              <a:rPr lang="ru-RU" sz="1800" dirty="0" err="1"/>
              <a:t>необхідну</a:t>
            </a:r>
            <a:r>
              <a:rPr lang="ru-RU" sz="1800" dirty="0"/>
              <a:t> </a:t>
            </a:r>
            <a:r>
              <a:rPr lang="ru-RU" sz="1800" dirty="0" err="1"/>
              <a:t>умову</a:t>
            </a:r>
            <a:r>
              <a:rPr lang="ru-RU" sz="1800" dirty="0"/>
              <a:t>, </a:t>
            </a:r>
            <a:r>
              <a:rPr lang="ru-RU" sz="1800" dirty="0" err="1"/>
              <a:t>виконання</a:t>
            </a:r>
            <a:r>
              <a:rPr lang="ru-RU" sz="1800" dirty="0"/>
              <a:t> </a:t>
            </a:r>
            <a:r>
              <a:rPr lang="ru-RU" sz="1800" dirty="0" err="1"/>
              <a:t>якої</a:t>
            </a:r>
            <a:r>
              <a:rPr lang="ru-RU" sz="1800" dirty="0"/>
              <a:t> </a:t>
            </a:r>
            <a:r>
              <a:rPr lang="ru-RU" sz="1800" dirty="0" err="1"/>
              <a:t>включає</a:t>
            </a:r>
            <a:r>
              <a:rPr lang="ru-RU" sz="1800" dirty="0"/>
              <a:t> </a:t>
            </a:r>
            <a:r>
              <a:rPr lang="ru-RU" sz="1800" dirty="0" err="1"/>
              <a:t>ще</a:t>
            </a:r>
            <a:r>
              <a:rPr lang="ru-RU" sz="1800" dirty="0"/>
              <a:t> одну </a:t>
            </a:r>
            <a:r>
              <a:rPr lang="ru-RU" sz="1800" dirty="0" err="1"/>
              <a:t>умову</a:t>
            </a:r>
            <a:r>
              <a:rPr lang="ru-RU" sz="1800" dirty="0"/>
              <a:t> і т.д.).</a:t>
            </a:r>
            <a:endParaRPr lang="uk-UA" sz="1800" dirty="0"/>
          </a:p>
        </p:txBody>
      </p:sp>
    </p:spTree>
    <p:extLst>
      <p:ext uri="{BB962C8B-B14F-4D97-AF65-F5344CB8AC3E}">
        <p14:creationId xmlns:p14="http://schemas.microsoft.com/office/powerpoint/2010/main" val="42571112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a:bodyPr>
          <a:lstStyle/>
          <a:p>
            <a:pPr marL="720000"/>
            <a:r>
              <a:rPr lang="uk-UA" b="1" dirty="0"/>
              <a:t>Асоціації можуть бути непрямими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У прикладах, </a:t>
            </a:r>
            <a:r>
              <a:rPr lang="ru-RU" sz="1800" dirty="0" err="1"/>
              <a:t>наведених</a:t>
            </a:r>
            <a:r>
              <a:rPr lang="ru-RU" sz="1800" dirty="0"/>
              <a:t> </a:t>
            </a:r>
            <a:r>
              <a:rPr lang="ru-RU" sz="1800" dirty="0" err="1"/>
              <a:t>вище</a:t>
            </a:r>
            <a:r>
              <a:rPr lang="ru-RU" sz="1800" dirty="0"/>
              <a:t>, ми </a:t>
            </a:r>
            <a:r>
              <a:rPr lang="ru-RU" sz="1800" dirty="0" err="1"/>
              <a:t>використовували</a:t>
            </a:r>
            <a:r>
              <a:rPr lang="ru-RU" sz="1800" dirty="0"/>
              <a:t> </a:t>
            </a:r>
            <a:r>
              <a:rPr lang="ru-RU" sz="1800" b="1" dirty="0" err="1">
                <a:highlight>
                  <a:srgbClr val="FFFF00"/>
                </a:highlight>
              </a:rPr>
              <a:t>вказівники</a:t>
            </a:r>
            <a:r>
              <a:rPr lang="ru-RU" sz="1800" b="1" dirty="0">
                <a:highlight>
                  <a:srgbClr val="FFFF00"/>
                </a:highlight>
              </a:rPr>
              <a:t> для </a:t>
            </a:r>
            <a:r>
              <a:rPr lang="ru-RU" sz="1800" b="1" dirty="0" err="1">
                <a:highlight>
                  <a:srgbClr val="FFFF00"/>
                </a:highlight>
              </a:rPr>
              <a:t>зв’язування</a:t>
            </a:r>
            <a:r>
              <a:rPr lang="ru-RU" sz="1800" b="1" dirty="0">
                <a:highlight>
                  <a:srgbClr val="FFFF00"/>
                </a:highlight>
              </a:rPr>
              <a:t> </a:t>
            </a:r>
            <a:r>
              <a:rPr lang="ru-RU" sz="1800" b="1" dirty="0" err="1">
                <a:highlight>
                  <a:srgbClr val="FFFF00"/>
                </a:highlight>
              </a:rPr>
              <a:t>об’єктів</a:t>
            </a:r>
            <a:r>
              <a:rPr lang="ru-RU" sz="1800" dirty="0"/>
              <a:t>. </a:t>
            </a:r>
            <a:r>
              <a:rPr lang="ru-RU" sz="1800" dirty="0" err="1"/>
              <a:t>Однак</a:t>
            </a:r>
            <a:r>
              <a:rPr lang="ru-RU" sz="1800" dirty="0"/>
              <a:t> в </a:t>
            </a:r>
            <a:r>
              <a:rPr lang="ru-RU" sz="1800" dirty="0" err="1"/>
              <a:t>асоціації</a:t>
            </a:r>
            <a:r>
              <a:rPr lang="ru-RU" sz="1800" dirty="0"/>
              <a:t> </a:t>
            </a:r>
            <a:r>
              <a:rPr lang="ru-RU" sz="1800" dirty="0" err="1"/>
              <a:t>це</a:t>
            </a:r>
            <a:r>
              <a:rPr lang="ru-RU" sz="1800" dirty="0"/>
              <a:t> не є </a:t>
            </a:r>
            <a:r>
              <a:rPr lang="ru-RU" sz="1800" dirty="0" err="1"/>
              <a:t>обов’язковою</a:t>
            </a:r>
            <a:r>
              <a:rPr lang="ru-RU" sz="1800" dirty="0"/>
              <a:t> </a:t>
            </a:r>
            <a:r>
              <a:rPr lang="ru-RU" sz="1800" dirty="0" err="1"/>
              <a:t>умовою</a:t>
            </a:r>
            <a:r>
              <a:rPr lang="ru-RU" sz="1800" dirty="0"/>
              <a:t>. </a:t>
            </a:r>
            <a:r>
              <a:rPr lang="ru-RU" sz="1800" dirty="0" err="1"/>
              <a:t>Можна</a:t>
            </a:r>
            <a:r>
              <a:rPr lang="ru-RU" sz="1800" dirty="0"/>
              <a:t> </a:t>
            </a:r>
            <a:r>
              <a:rPr lang="ru-RU" sz="1800" dirty="0" err="1"/>
              <a:t>використовувати</a:t>
            </a:r>
            <a:r>
              <a:rPr lang="ru-RU" sz="1800" dirty="0"/>
              <a:t> будь-</a:t>
            </a:r>
            <a:r>
              <a:rPr lang="ru-RU" sz="1800" dirty="0" err="1"/>
              <a:t>які</a:t>
            </a:r>
            <a:r>
              <a:rPr lang="ru-RU" sz="1800" dirty="0"/>
              <a:t> </a:t>
            </a:r>
            <a:r>
              <a:rPr lang="ru-RU" sz="1800" dirty="0" err="1"/>
              <a:t>дані</a:t>
            </a:r>
            <a:r>
              <a:rPr lang="ru-RU" sz="1800" dirty="0"/>
              <a:t>, </a:t>
            </a:r>
            <a:r>
              <a:rPr lang="ru-RU" sz="1800" dirty="0" err="1"/>
              <a:t>які</a:t>
            </a:r>
            <a:r>
              <a:rPr lang="ru-RU" sz="1800" dirty="0"/>
              <a:t> </a:t>
            </a:r>
            <a:r>
              <a:rPr lang="ru-RU" sz="1800" dirty="0" err="1"/>
              <a:t>дозволяють</a:t>
            </a:r>
            <a:r>
              <a:rPr lang="ru-RU" sz="1800" dirty="0"/>
              <a:t> </a:t>
            </a:r>
            <a:r>
              <a:rPr lang="ru-RU" sz="1800" dirty="0" err="1"/>
              <a:t>зв’язати</a:t>
            </a:r>
            <a:r>
              <a:rPr lang="ru-RU" sz="1800" dirty="0"/>
              <a:t> два </a:t>
            </a:r>
            <a:r>
              <a:rPr lang="ru-RU" sz="1800" dirty="0" err="1"/>
              <a:t>об’єкти</a:t>
            </a:r>
            <a:r>
              <a:rPr lang="ru-RU" sz="1800" dirty="0"/>
              <a:t>. У </a:t>
            </a:r>
            <a:r>
              <a:rPr lang="ru-RU" sz="1800" dirty="0" err="1"/>
              <a:t>наступному</a:t>
            </a:r>
            <a:r>
              <a:rPr lang="ru-RU" sz="1800" dirty="0"/>
              <a:t> </a:t>
            </a:r>
            <a:r>
              <a:rPr lang="ru-RU" sz="1800" dirty="0" err="1"/>
              <a:t>прикладі</a:t>
            </a:r>
            <a:r>
              <a:rPr lang="ru-RU" sz="1800" dirty="0"/>
              <a:t> ми </a:t>
            </a:r>
            <a:r>
              <a:rPr lang="ru-RU" sz="1800" dirty="0" err="1"/>
              <a:t>покажемо</a:t>
            </a:r>
            <a:r>
              <a:rPr lang="ru-RU" sz="1800" dirty="0"/>
              <a:t>, як </a:t>
            </a:r>
            <a:r>
              <a:rPr lang="ru-RU" sz="1800" dirty="0" err="1"/>
              <a:t>клас</a:t>
            </a:r>
            <a:r>
              <a:rPr lang="ru-RU" sz="1800" dirty="0"/>
              <a:t> </a:t>
            </a:r>
            <a:r>
              <a:rPr lang="ru-RU" sz="1800" dirty="0" err="1">
                <a:solidFill>
                  <a:schemeClr val="accent5">
                    <a:lumMod val="75000"/>
                  </a:schemeClr>
                </a:solidFill>
                <a:latin typeface="Consolas" panose="020B0609020204030204" pitchFamily="49" charset="0"/>
              </a:rPr>
              <a:t>Водій</a:t>
            </a:r>
            <a:r>
              <a:rPr lang="ru-RU" sz="1800" dirty="0"/>
              <a:t> </a:t>
            </a:r>
            <a:r>
              <a:rPr lang="ru-RU" sz="1800" dirty="0" err="1"/>
              <a:t>може</a:t>
            </a:r>
            <a:r>
              <a:rPr lang="ru-RU" sz="1800" dirty="0"/>
              <a:t> </a:t>
            </a:r>
            <a:r>
              <a:rPr lang="ru-RU" sz="1800" dirty="0" err="1"/>
              <a:t>мати</a:t>
            </a:r>
            <a:r>
              <a:rPr lang="ru-RU" sz="1800" dirty="0"/>
              <a:t> </a:t>
            </a:r>
            <a:r>
              <a:rPr lang="ru-RU" sz="1800" dirty="0" err="1"/>
              <a:t>односпрямований</a:t>
            </a:r>
            <a:r>
              <a:rPr lang="ru-RU" sz="1800" dirty="0"/>
              <a:t> </a:t>
            </a:r>
            <a:r>
              <a:rPr lang="ru-RU" sz="1800" dirty="0" err="1"/>
              <a:t>зв’язок</a:t>
            </a:r>
            <a:r>
              <a:rPr lang="ru-RU" sz="1800" dirty="0"/>
              <a:t> з </a:t>
            </a:r>
            <a:r>
              <a:rPr lang="ru-RU" sz="1800" dirty="0" err="1"/>
              <a:t>класом</a:t>
            </a:r>
            <a:r>
              <a:rPr lang="ru-RU" sz="1800" dirty="0"/>
              <a:t> </a:t>
            </a:r>
            <a:r>
              <a:rPr lang="ru-RU" sz="1800" dirty="0" err="1">
                <a:solidFill>
                  <a:schemeClr val="accent5">
                    <a:lumMod val="75000"/>
                  </a:schemeClr>
                </a:solidFill>
                <a:latin typeface="Consolas" panose="020B0609020204030204" pitchFamily="49" charset="0"/>
              </a:rPr>
              <a:t>Автомобіль</a:t>
            </a:r>
            <a:r>
              <a:rPr lang="ru-RU" sz="1800" dirty="0"/>
              <a:t> без поля у </a:t>
            </a:r>
            <a:r>
              <a:rPr lang="ru-RU" sz="1800" dirty="0" err="1"/>
              <a:t>вигляді</a:t>
            </a:r>
            <a:r>
              <a:rPr lang="ru-RU" sz="1800" dirty="0"/>
              <a:t> </a:t>
            </a:r>
            <a:r>
              <a:rPr lang="ru-RU" sz="1800" dirty="0" err="1"/>
              <a:t>вказівника</a:t>
            </a:r>
            <a:r>
              <a:rPr lang="ru-RU" sz="1800" dirty="0"/>
              <a:t> на </a:t>
            </a:r>
            <a:r>
              <a:rPr lang="ru-RU" sz="1800" dirty="0" err="1"/>
              <a:t>об’єкт</a:t>
            </a:r>
            <a:r>
              <a:rPr lang="ru-RU" sz="1800" dirty="0"/>
              <a:t> </a:t>
            </a:r>
            <a:r>
              <a:rPr lang="ru-RU" sz="1800" dirty="0" err="1"/>
              <a:t>класу</a:t>
            </a:r>
            <a:r>
              <a:rPr lang="ru-RU" sz="1800" dirty="0"/>
              <a:t> </a:t>
            </a:r>
            <a:r>
              <a:rPr lang="ru-RU" sz="1800" dirty="0" err="1">
                <a:solidFill>
                  <a:schemeClr val="accent5">
                    <a:lumMod val="75000"/>
                  </a:schemeClr>
                </a:solidFill>
                <a:latin typeface="Consolas" panose="020B0609020204030204" pitchFamily="49" charset="0"/>
              </a:rPr>
              <a:t>Автомобіль</a:t>
            </a:r>
            <a:r>
              <a:rPr lang="ru-RU" sz="1800" dirty="0"/>
              <a:t>:</a:t>
            </a:r>
            <a:endParaRPr lang="uk-UA" sz="1800" dirty="0"/>
          </a:p>
        </p:txBody>
      </p:sp>
    </p:spTree>
    <p:extLst>
      <p:ext uri="{BB962C8B-B14F-4D97-AF65-F5344CB8AC3E}">
        <p14:creationId xmlns:p14="http://schemas.microsoft.com/office/powerpoint/2010/main" val="42863309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56C3EE80-FAE4-41D3-9578-867BDCF3AED8}"/>
              </a:ext>
            </a:extLst>
          </p:cNvPr>
          <p:cNvPicPr>
            <a:picLocks noChangeAspect="1"/>
          </p:cNvPicPr>
          <p:nvPr/>
        </p:nvPicPr>
        <p:blipFill>
          <a:blip r:embed="rId2"/>
          <a:stretch>
            <a:fillRect/>
          </a:stretch>
        </p:blipFill>
        <p:spPr>
          <a:xfrm>
            <a:off x="3901708" y="-1"/>
            <a:ext cx="4388583" cy="6858000"/>
          </a:xfrm>
          <a:prstGeom prst="rect">
            <a:avLst/>
          </a:prstGeom>
        </p:spPr>
      </p:pic>
      <p:pic>
        <p:nvPicPr>
          <p:cNvPr id="7" name="Рисунок 6">
            <a:extLst>
              <a:ext uri="{FF2B5EF4-FFF2-40B4-BE49-F238E27FC236}">
                <a16:creationId xmlns:a16="http://schemas.microsoft.com/office/drawing/2014/main" id="{3D77702E-E556-4279-A15E-A3FED0A8B1DB}"/>
              </a:ext>
            </a:extLst>
          </p:cNvPr>
          <p:cNvPicPr>
            <a:picLocks noChangeAspect="1"/>
          </p:cNvPicPr>
          <p:nvPr/>
        </p:nvPicPr>
        <p:blipFill>
          <a:blip r:embed="rId3"/>
          <a:stretch>
            <a:fillRect/>
          </a:stretch>
        </p:blipFill>
        <p:spPr>
          <a:xfrm>
            <a:off x="8822870" y="6185728"/>
            <a:ext cx="3010320" cy="371527"/>
          </a:xfrm>
          <a:prstGeom prst="rect">
            <a:avLst/>
          </a:prstGeom>
        </p:spPr>
      </p:pic>
    </p:spTree>
    <p:extLst>
      <p:ext uri="{BB962C8B-B14F-4D97-AF65-F5344CB8AC3E}">
        <p14:creationId xmlns:p14="http://schemas.microsoft.com/office/powerpoint/2010/main" val="38036958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Асоціації можуть бути непрямими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У прикладі, наведеному вище, у нас є </a:t>
            </a:r>
            <a:r>
              <a:rPr lang="en-US" sz="1800" dirty="0" err="1">
                <a:solidFill>
                  <a:schemeClr val="accent5">
                    <a:lumMod val="75000"/>
                  </a:schemeClr>
                </a:solidFill>
                <a:latin typeface="Consolas" panose="020B0609020204030204" pitchFamily="49" charset="0"/>
              </a:rPr>
              <a:t>CarLot</a:t>
            </a:r>
            <a:r>
              <a:rPr lang="en-US" sz="1800" dirty="0"/>
              <a:t> (</a:t>
            </a:r>
            <a:r>
              <a:rPr lang="uk-UA" sz="1800" dirty="0"/>
              <a:t>Гараж) в якому знаходяться наші автомобілі. Водій, якому потрібен </a:t>
            </a:r>
            <a:r>
              <a:rPr lang="uk-UA" sz="1800" dirty="0">
                <a:solidFill>
                  <a:schemeClr val="accent5">
                    <a:lumMod val="75000"/>
                  </a:schemeClr>
                </a:solidFill>
                <a:latin typeface="Consolas" panose="020B0609020204030204" pitchFamily="49" charset="0"/>
              </a:rPr>
              <a:t>Автомобіль</a:t>
            </a:r>
            <a:r>
              <a:rPr lang="uk-UA" sz="1800" dirty="0"/>
              <a:t>, не має вказівника на цей </a:t>
            </a:r>
            <a:r>
              <a:rPr lang="uk-UA" sz="1800" dirty="0">
                <a:solidFill>
                  <a:schemeClr val="accent5">
                    <a:lumMod val="75000"/>
                  </a:schemeClr>
                </a:solidFill>
                <a:latin typeface="Consolas" panose="020B0609020204030204" pitchFamily="49" charset="0"/>
              </a:rPr>
              <a:t>Автомобіль</a:t>
            </a:r>
            <a:r>
              <a:rPr lang="uk-UA" sz="1800" dirty="0"/>
              <a:t> — замість цього у нього є </a:t>
            </a:r>
            <a:r>
              <a:rPr lang="uk-UA" sz="1800" dirty="0">
                <a:solidFill>
                  <a:schemeClr val="accent5">
                    <a:lumMod val="75000"/>
                  </a:schemeClr>
                </a:solidFill>
                <a:latin typeface="Consolas" panose="020B0609020204030204" pitchFamily="49" charset="0"/>
              </a:rPr>
              <a:t>Ідентифікатор Автомобіля</a:t>
            </a:r>
            <a:r>
              <a:rPr lang="uk-UA" sz="1800" dirty="0"/>
              <a:t>, який він може використати для отримання </a:t>
            </a:r>
            <a:r>
              <a:rPr lang="uk-UA" sz="1800" dirty="0">
                <a:solidFill>
                  <a:schemeClr val="accent5">
                    <a:lumMod val="75000"/>
                  </a:schemeClr>
                </a:solidFill>
                <a:latin typeface="Consolas" panose="020B0609020204030204" pitchFamily="49" charset="0"/>
              </a:rPr>
              <a:t>Автомобіля</a:t>
            </a:r>
            <a:r>
              <a:rPr lang="uk-UA" sz="1800" dirty="0"/>
              <a:t> з </a:t>
            </a:r>
            <a:r>
              <a:rPr lang="uk-UA" sz="1800" dirty="0">
                <a:solidFill>
                  <a:schemeClr val="accent5">
                    <a:lumMod val="75000"/>
                  </a:schemeClr>
                </a:solidFill>
                <a:latin typeface="Consolas" panose="020B0609020204030204" pitchFamily="49" charset="0"/>
              </a:rPr>
              <a:t>Гаражу</a:t>
            </a:r>
            <a:r>
              <a:rPr lang="uk-UA" sz="1800" dirty="0"/>
              <a:t>, коли йому це потрібно.</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Саме в цьому прикладі реалізація виглядає дещо нерозумною, так як отримання </a:t>
            </a:r>
            <a:r>
              <a:rPr lang="uk-UA" sz="1800" dirty="0">
                <a:solidFill>
                  <a:schemeClr val="accent5">
                    <a:lumMod val="75000"/>
                  </a:schemeClr>
                </a:solidFill>
                <a:latin typeface="Consolas" panose="020B0609020204030204" pitchFamily="49" charset="0"/>
              </a:rPr>
              <a:t>Автомобіля</a:t>
            </a:r>
            <a:r>
              <a:rPr lang="uk-UA" sz="1800" dirty="0"/>
              <a:t> з </a:t>
            </a:r>
            <a:r>
              <a:rPr lang="uk-UA" sz="1800" dirty="0">
                <a:solidFill>
                  <a:schemeClr val="accent5">
                    <a:lumMod val="75000"/>
                  </a:schemeClr>
                </a:solidFill>
                <a:latin typeface="Consolas" panose="020B0609020204030204" pitchFamily="49" charset="0"/>
              </a:rPr>
              <a:t>Гаражу</a:t>
            </a:r>
            <a:r>
              <a:rPr lang="uk-UA" sz="1800" dirty="0"/>
              <a:t> вимагає додаткового виконання процесів (було б швидше, якби існував вказівник, який з’єднує безпосередньо два класи). </a:t>
            </a:r>
            <a:r>
              <a:rPr lang="uk-UA" sz="1800" b="1" dirty="0">
                <a:highlight>
                  <a:srgbClr val="00FF00"/>
                </a:highlight>
              </a:rPr>
              <a:t>Проте є і переваги прив’язки об’єктів до ідентифікатора замість використання вказівника. Наприклад, ви можете посилатися на об’єкти, які зараз не знаходяться в пам’яті (можливо, вони знаходяться в файлі або в базі даних і можуть бути завантажені на вимогу).</a:t>
            </a:r>
          </a:p>
        </p:txBody>
      </p:sp>
    </p:spTree>
    <p:extLst>
      <p:ext uri="{BB962C8B-B14F-4D97-AF65-F5344CB8AC3E}">
        <p14:creationId xmlns:p14="http://schemas.microsoft.com/office/powerpoint/2010/main" val="37563648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a:bodyPr>
          <a:lstStyle/>
          <a:p>
            <a:pPr marL="720000"/>
            <a:r>
              <a:rPr lang="uk-UA" b="1" dirty="0"/>
              <a:t>Композиція </a:t>
            </a:r>
            <a:r>
              <a:rPr lang="en-US" b="1" dirty="0"/>
              <a:t>vs. </a:t>
            </a:r>
            <a:r>
              <a:rPr lang="uk-UA" b="1" dirty="0"/>
              <a:t>Агрегація </a:t>
            </a:r>
            <a:r>
              <a:rPr lang="en-US" b="1" dirty="0"/>
              <a:t>vs. </a:t>
            </a:r>
            <a:r>
              <a:rPr lang="uk-UA" b="1" dirty="0"/>
              <a:t>Асоціація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756C1143-3A02-477E-A9DC-E7769FE0D112}"/>
              </a:ext>
            </a:extLst>
          </p:cNvPr>
          <p:cNvPicPr>
            <a:picLocks noChangeAspect="1"/>
          </p:cNvPicPr>
          <p:nvPr/>
        </p:nvPicPr>
        <p:blipFill>
          <a:blip r:embed="rId2"/>
          <a:stretch>
            <a:fillRect/>
          </a:stretch>
        </p:blipFill>
        <p:spPr>
          <a:xfrm>
            <a:off x="0" y="1291946"/>
            <a:ext cx="12192000" cy="4274108"/>
          </a:xfrm>
          <a:prstGeom prst="rect">
            <a:avLst/>
          </a:prstGeom>
        </p:spPr>
      </p:pic>
    </p:spTree>
    <p:extLst>
      <p:ext uri="{BB962C8B-B14F-4D97-AF65-F5344CB8AC3E}">
        <p14:creationId xmlns:p14="http://schemas.microsoft.com/office/powerpoint/2010/main" val="29717292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Залежність</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Ми вже встигли розглянути 3 типи відносин в мові </a:t>
            </a:r>
            <a:r>
              <a:rPr lang="en-US" sz="1800" dirty="0"/>
              <a:t>C++: </a:t>
            </a:r>
            <a:r>
              <a:rPr lang="uk-UA" sz="1800" b="1" dirty="0">
                <a:highlight>
                  <a:srgbClr val="00FF00"/>
                </a:highlight>
              </a:rPr>
              <a:t>композицію</a:t>
            </a:r>
            <a:r>
              <a:rPr lang="uk-UA" sz="1800" dirty="0"/>
              <a:t>, </a:t>
            </a:r>
            <a:r>
              <a:rPr lang="uk-UA" sz="1800" b="1" dirty="0">
                <a:highlight>
                  <a:srgbClr val="00FF00"/>
                </a:highlight>
              </a:rPr>
              <a:t>агрегацію</a:t>
            </a:r>
            <a:r>
              <a:rPr lang="uk-UA" sz="1800" dirty="0"/>
              <a:t> та </a:t>
            </a:r>
            <a:r>
              <a:rPr lang="uk-UA" sz="1800" b="1" dirty="0">
                <a:highlight>
                  <a:srgbClr val="00FF00"/>
                </a:highlight>
              </a:rPr>
              <a:t>асоціацію</a:t>
            </a:r>
            <a:r>
              <a:rPr lang="uk-UA" sz="1800" dirty="0"/>
              <a:t>. Найпростіший тип відносин — </a:t>
            </a:r>
            <a:r>
              <a:rPr lang="uk-UA" sz="1800" b="1" dirty="0">
                <a:highlight>
                  <a:srgbClr val="00FFFF"/>
                </a:highlight>
              </a:rPr>
              <a:t>залежність</a:t>
            </a:r>
            <a:r>
              <a:rPr lang="uk-UA" sz="1800" dirty="0"/>
              <a:t>, ми приберегли наостанок.</a:t>
            </a:r>
          </a:p>
          <a:p>
            <a:pPr marL="540000" indent="360000">
              <a:lnSpc>
                <a:spcPct val="150000"/>
              </a:lnSpc>
              <a:spcBef>
                <a:spcPts val="0"/>
              </a:spcBef>
              <a:buNone/>
            </a:pPr>
            <a:r>
              <a:rPr lang="uk-UA" sz="1800" dirty="0"/>
              <a:t>У повсякденному житті ми використовуємо термін «залежність», щоб вказати, що один об’єкт залежить від іншого об’єкта для виконання певного завдання. Наприклад, якщо </a:t>
            </a:r>
            <a:r>
              <a:rPr lang="uk-UA" sz="1800" b="1" dirty="0"/>
              <a:t>ви</a:t>
            </a:r>
            <a:r>
              <a:rPr lang="uk-UA" sz="1800" dirty="0"/>
              <a:t> </a:t>
            </a:r>
            <a:r>
              <a:rPr lang="uk-UA" sz="1800" b="1" dirty="0"/>
              <a:t>зламаєте ногу</a:t>
            </a:r>
            <a:r>
              <a:rPr lang="uk-UA" sz="1800" dirty="0"/>
              <a:t>, то </a:t>
            </a:r>
            <a:r>
              <a:rPr lang="uk-UA" sz="1800" b="1" dirty="0" err="1"/>
              <a:t>залежатимете</a:t>
            </a:r>
            <a:r>
              <a:rPr lang="uk-UA" sz="1800" b="1" dirty="0"/>
              <a:t> від милиць</a:t>
            </a:r>
            <a:r>
              <a:rPr lang="uk-UA" sz="1800" dirty="0"/>
              <a:t>, щоб мати можливість пересуватися (але не навпаки). </a:t>
            </a:r>
            <a:r>
              <a:rPr lang="uk-UA" sz="1800" b="1" dirty="0"/>
              <a:t>Квіткові рослини</a:t>
            </a:r>
            <a:r>
              <a:rPr lang="uk-UA" sz="1800" dirty="0"/>
              <a:t> залежать </a:t>
            </a:r>
            <a:r>
              <a:rPr lang="uk-UA" sz="1800" b="1" dirty="0"/>
              <a:t>від бджіл</a:t>
            </a:r>
            <a:r>
              <a:rPr lang="uk-UA" sz="1800" dirty="0"/>
              <a:t>, які запилюють їх, щоб ті мали можливість розмножуватися (але не навпаки).</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00FF00"/>
                </a:highlight>
              </a:rPr>
              <a:t>Залежність</a:t>
            </a:r>
            <a:r>
              <a:rPr lang="uk-UA" sz="1800" dirty="0"/>
              <a:t> виникає, коли один об’єкт звертається до функціоналу іншого об’єкта для виконання певного завдання. Ці відносини є слабкішими за відносини в асоціації, але все ж будь-яка зміна об’єкту, який надає свій функціонал залежному об’єкту, може стати причиною збою роботи залежного об’єкта. </a:t>
            </a:r>
            <a:r>
              <a:rPr lang="uk-UA" sz="1800" b="1" dirty="0">
                <a:highlight>
                  <a:srgbClr val="00FFFF"/>
                </a:highlight>
              </a:rPr>
              <a:t>Залежність завжди є односпрямованою</a:t>
            </a:r>
            <a:r>
              <a:rPr lang="uk-UA" sz="1800" dirty="0"/>
              <a:t>.</a:t>
            </a:r>
          </a:p>
          <a:p>
            <a:pPr marL="540000" indent="360000">
              <a:lnSpc>
                <a:spcPct val="150000"/>
              </a:lnSpc>
              <a:spcBef>
                <a:spcPts val="0"/>
              </a:spcBef>
              <a:buNone/>
            </a:pPr>
            <a:r>
              <a:rPr lang="uk-UA" sz="1800" dirty="0"/>
              <a:t>Хорошим прикладом залежності, яку ви вже бачили багато разів, є відносини класів і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cout</a:t>
            </a:r>
            <a:r>
              <a:rPr lang="en-US" sz="1800" dirty="0">
                <a:solidFill>
                  <a:schemeClr val="accent5">
                    <a:lumMod val="75000"/>
                  </a:schemeClr>
                </a:solidFill>
                <a:latin typeface="Consolas" panose="020B0609020204030204" pitchFamily="49" charset="0"/>
              </a:rPr>
              <a:t> </a:t>
            </a:r>
            <a:r>
              <a:rPr lang="en-US" sz="1800" dirty="0"/>
              <a:t>(</a:t>
            </a:r>
            <a:r>
              <a:rPr lang="uk-UA" sz="1800" dirty="0"/>
              <a:t>типу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ostream</a:t>
            </a:r>
            <a:r>
              <a:rPr lang="en-US" sz="1800" dirty="0"/>
              <a:t>). </a:t>
            </a:r>
            <a:r>
              <a:rPr lang="uk-UA" sz="1800" dirty="0"/>
              <a:t>Класи використовують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cout</a:t>
            </a:r>
            <a:r>
              <a:rPr lang="en-US" sz="1800" dirty="0">
                <a:solidFill>
                  <a:schemeClr val="accent5">
                    <a:lumMod val="75000"/>
                  </a:schemeClr>
                </a:solidFill>
                <a:latin typeface="Consolas" panose="020B0609020204030204" pitchFamily="49" charset="0"/>
              </a:rPr>
              <a:t> </a:t>
            </a:r>
            <a:r>
              <a:rPr lang="uk-UA" sz="1800" dirty="0"/>
              <a:t>для виведення будь-чого в консоль, але не навпаки. Наприклад:</a:t>
            </a:r>
          </a:p>
        </p:txBody>
      </p:sp>
    </p:spTree>
    <p:extLst>
      <p:ext uri="{BB962C8B-B14F-4D97-AF65-F5344CB8AC3E}">
        <p14:creationId xmlns:p14="http://schemas.microsoft.com/office/powerpoint/2010/main" val="1334053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Типи зв’язків між об’єктами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Ми також вивчили деякі </a:t>
            </a:r>
            <a:r>
              <a:rPr lang="uk-UA" sz="1800" b="1" dirty="0">
                <a:highlight>
                  <a:srgbClr val="00FFFF"/>
                </a:highlight>
              </a:rPr>
              <a:t>примітивні форми ієрархії</a:t>
            </a:r>
            <a:r>
              <a:rPr lang="uk-UA" sz="1800" dirty="0"/>
              <a:t>, такі як </a:t>
            </a:r>
            <a:r>
              <a:rPr lang="uk-UA" sz="1800" b="1" dirty="0">
                <a:highlight>
                  <a:srgbClr val="00FFFF"/>
                </a:highlight>
              </a:rPr>
              <a:t>масиви</a:t>
            </a:r>
            <a:r>
              <a:rPr lang="uk-UA" sz="1800" dirty="0"/>
              <a:t> (які дозволяють групувати елементи в більшу структуру) і </a:t>
            </a:r>
            <a:r>
              <a:rPr lang="uk-UA" sz="1800" b="1" dirty="0">
                <a:highlight>
                  <a:srgbClr val="00FFFF"/>
                </a:highlight>
              </a:rPr>
              <a:t>рекурсія</a:t>
            </a:r>
            <a:r>
              <a:rPr lang="uk-UA" sz="1800" dirty="0"/>
              <a:t> (коли функція викликає саму себе).</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FFFF00"/>
                </a:highlight>
              </a:rPr>
              <a:t>Однак ми ще достатньо не фокусувалися на взаємозв’язках між об’єктами в програмуванні.</a:t>
            </a:r>
          </a:p>
        </p:txBody>
      </p:sp>
    </p:spTree>
    <p:extLst>
      <p:ext uri="{BB962C8B-B14F-4D97-AF65-F5344CB8AC3E}">
        <p14:creationId xmlns:p14="http://schemas.microsoft.com/office/powerpoint/2010/main" val="19445446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Залежність</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6F20F9DC-1C79-4532-866E-12BBD2DE2610}"/>
              </a:ext>
            </a:extLst>
          </p:cNvPr>
          <p:cNvPicPr>
            <a:picLocks noChangeAspect="1"/>
          </p:cNvPicPr>
          <p:nvPr/>
        </p:nvPicPr>
        <p:blipFill>
          <a:blip r:embed="rId2"/>
          <a:stretch>
            <a:fillRect/>
          </a:stretch>
        </p:blipFill>
        <p:spPr>
          <a:xfrm>
            <a:off x="1477135" y="857691"/>
            <a:ext cx="9237728" cy="5964822"/>
          </a:xfrm>
          <a:prstGeom prst="rect">
            <a:avLst/>
          </a:prstGeom>
        </p:spPr>
      </p:pic>
      <p:pic>
        <p:nvPicPr>
          <p:cNvPr id="7" name="Рисунок 6">
            <a:extLst>
              <a:ext uri="{FF2B5EF4-FFF2-40B4-BE49-F238E27FC236}">
                <a16:creationId xmlns:a16="http://schemas.microsoft.com/office/drawing/2014/main" id="{05BE9E61-45FB-4DAF-8711-7717CB2A7A23}"/>
              </a:ext>
            </a:extLst>
          </p:cNvPr>
          <p:cNvPicPr>
            <a:picLocks noChangeAspect="1"/>
          </p:cNvPicPr>
          <p:nvPr/>
        </p:nvPicPr>
        <p:blipFill>
          <a:blip r:embed="rId3"/>
          <a:stretch>
            <a:fillRect/>
          </a:stretch>
        </p:blipFill>
        <p:spPr>
          <a:xfrm>
            <a:off x="8581243" y="6125782"/>
            <a:ext cx="1914792" cy="476316"/>
          </a:xfrm>
          <a:prstGeom prst="rect">
            <a:avLst/>
          </a:prstGeom>
        </p:spPr>
      </p:pic>
    </p:spTree>
    <p:extLst>
      <p:ext uri="{BB962C8B-B14F-4D97-AF65-F5344CB8AC3E}">
        <p14:creationId xmlns:p14="http://schemas.microsoft.com/office/powerpoint/2010/main" val="19954771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Залежність</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Тут клас </a:t>
            </a:r>
            <a:r>
              <a:rPr lang="en-US" sz="1800" dirty="0">
                <a:solidFill>
                  <a:schemeClr val="accent5">
                    <a:lumMod val="75000"/>
                  </a:schemeClr>
                </a:solidFill>
                <a:latin typeface="Consolas" panose="020B0609020204030204" pitchFamily="49" charset="0"/>
              </a:rPr>
              <a:t>Point</a:t>
            </a:r>
            <a:r>
              <a:rPr lang="en-US" sz="1800" dirty="0"/>
              <a:t> </a:t>
            </a:r>
            <a:r>
              <a:rPr lang="uk-UA" sz="1800" dirty="0"/>
              <a:t>не має прямого відношення до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cout</a:t>
            </a:r>
            <a:r>
              <a:rPr lang="en-US" sz="1800" dirty="0"/>
              <a:t>, </a:t>
            </a:r>
            <a:r>
              <a:rPr lang="uk-UA" sz="1800" dirty="0"/>
              <a:t>але має залежність від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cout</a:t>
            </a:r>
            <a:r>
              <a:rPr lang="en-US" sz="1800" dirty="0"/>
              <a:t>, </a:t>
            </a:r>
            <a:r>
              <a:rPr lang="uk-UA" sz="1800" dirty="0"/>
              <a:t>тому що функція перевантаження оператора </a:t>
            </a:r>
            <a:r>
              <a:rPr lang="uk-UA" sz="1800" dirty="0">
                <a:solidFill>
                  <a:schemeClr val="accent5">
                    <a:lumMod val="75000"/>
                  </a:schemeClr>
                </a:solidFill>
                <a:latin typeface="Consolas" panose="020B0609020204030204" pitchFamily="49" charset="0"/>
              </a:rPr>
              <a:t>&lt;&lt;</a:t>
            </a:r>
            <a:r>
              <a:rPr lang="uk-UA" sz="1800" dirty="0"/>
              <a:t> використовує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cout</a:t>
            </a:r>
            <a:r>
              <a:rPr lang="en-US" sz="1800" dirty="0">
                <a:solidFill>
                  <a:schemeClr val="accent5">
                    <a:lumMod val="75000"/>
                  </a:schemeClr>
                </a:solidFill>
              </a:rPr>
              <a:t> </a:t>
            </a:r>
            <a:r>
              <a:rPr lang="uk-UA" sz="1800" dirty="0"/>
              <a:t>для виводу об’єктів класу </a:t>
            </a:r>
            <a:r>
              <a:rPr lang="en-US" sz="1800" dirty="0">
                <a:solidFill>
                  <a:schemeClr val="accent5">
                    <a:lumMod val="75000"/>
                  </a:schemeClr>
                </a:solidFill>
                <a:latin typeface="Consolas" panose="020B0609020204030204" pitchFamily="49" charset="0"/>
              </a:rPr>
              <a:t>Point</a:t>
            </a:r>
            <a:r>
              <a:rPr lang="en-US" sz="1800" dirty="0"/>
              <a:t> </a:t>
            </a:r>
            <a:r>
              <a:rPr lang="uk-UA" sz="1800" dirty="0"/>
              <a:t>на екран.</a:t>
            </a:r>
          </a:p>
        </p:txBody>
      </p:sp>
    </p:spTree>
    <p:extLst>
      <p:ext uri="{BB962C8B-B14F-4D97-AF65-F5344CB8AC3E}">
        <p14:creationId xmlns:p14="http://schemas.microsoft.com/office/powerpoint/2010/main" val="6257018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Залежність </a:t>
            </a:r>
            <a:r>
              <a:rPr lang="en-US" b="1" dirty="0"/>
              <a:t>vs. </a:t>
            </a:r>
            <a:r>
              <a:rPr lang="uk-UA" b="1" dirty="0"/>
              <a:t>Асоціація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Дуже часто виникає плутанина: </a:t>
            </a:r>
            <a:r>
              <a:rPr lang="uk-UA" sz="1800" b="1" dirty="0">
                <a:highlight>
                  <a:srgbClr val="00FFFF"/>
                </a:highlight>
              </a:rPr>
              <a:t>“А чим залежність відрізняється від асоціації?”.</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У мові </a:t>
            </a:r>
            <a:r>
              <a:rPr lang="en-US" sz="1800" dirty="0"/>
              <a:t>C++ </a:t>
            </a:r>
            <a:r>
              <a:rPr lang="uk-UA" sz="1800" b="1" dirty="0">
                <a:highlight>
                  <a:srgbClr val="00FF00"/>
                </a:highlight>
              </a:rPr>
              <a:t>асоціація</a:t>
            </a:r>
            <a:r>
              <a:rPr lang="uk-UA" sz="1800" dirty="0"/>
              <a:t> — це відносини між двома класами на рівні класів. Тобто, перший клас зберігає прямий або опосередкований зв’язок з другим класом через поле. Наприклад, в класі </a:t>
            </a:r>
            <a:r>
              <a:rPr lang="uk-UA" sz="1800" dirty="0">
                <a:solidFill>
                  <a:schemeClr val="accent5">
                    <a:lumMod val="75000"/>
                  </a:schemeClr>
                </a:solidFill>
                <a:latin typeface="Consolas" panose="020B0609020204030204" pitchFamily="49" charset="0"/>
              </a:rPr>
              <a:t>Лікар</a:t>
            </a:r>
            <a:r>
              <a:rPr lang="uk-UA" sz="1800" dirty="0"/>
              <a:t> є масив вказівників на об’єкти класу </a:t>
            </a:r>
            <a:r>
              <a:rPr lang="uk-UA" sz="1800" dirty="0">
                <a:solidFill>
                  <a:schemeClr val="accent5">
                    <a:lumMod val="75000"/>
                  </a:schemeClr>
                </a:solidFill>
                <a:latin typeface="Consolas" panose="020B0609020204030204" pitchFamily="49" charset="0"/>
              </a:rPr>
              <a:t>Пацієнт</a:t>
            </a:r>
            <a:r>
              <a:rPr lang="uk-UA" sz="1800" dirty="0"/>
              <a:t> у вигляді поля. Ви завжди можете запитати у </a:t>
            </a:r>
            <a:r>
              <a:rPr lang="uk-UA" sz="1800" dirty="0">
                <a:solidFill>
                  <a:schemeClr val="accent5">
                    <a:lumMod val="75000"/>
                  </a:schemeClr>
                </a:solidFill>
                <a:latin typeface="Consolas" panose="020B0609020204030204" pitchFamily="49" charset="0"/>
              </a:rPr>
              <a:t>Лікаря</a:t>
            </a:r>
            <a:r>
              <a:rPr lang="uk-UA" sz="1800" dirty="0"/>
              <a:t>, хто його </a:t>
            </a:r>
            <a:r>
              <a:rPr lang="uk-UA" sz="1800" dirty="0">
                <a:solidFill>
                  <a:schemeClr val="accent5">
                    <a:lumMod val="75000"/>
                  </a:schemeClr>
                </a:solidFill>
                <a:latin typeface="Consolas" panose="020B0609020204030204" pitchFamily="49" charset="0"/>
              </a:rPr>
              <a:t>Пацієнти</a:t>
            </a:r>
            <a:r>
              <a:rPr lang="uk-UA" sz="1800" dirty="0"/>
              <a:t>. Клас </a:t>
            </a:r>
            <a:r>
              <a:rPr lang="uk-UA" sz="1800" dirty="0">
                <a:solidFill>
                  <a:schemeClr val="accent5">
                    <a:lumMod val="75000"/>
                  </a:schemeClr>
                </a:solidFill>
                <a:latin typeface="Consolas" panose="020B0609020204030204" pitchFamily="49" charset="0"/>
              </a:rPr>
              <a:t>Водій</a:t>
            </a:r>
            <a:r>
              <a:rPr lang="uk-UA" sz="1800" dirty="0"/>
              <a:t> містить </a:t>
            </a:r>
            <a:r>
              <a:rPr lang="uk-UA" sz="1800" dirty="0">
                <a:solidFill>
                  <a:schemeClr val="accent5">
                    <a:lumMod val="75000"/>
                  </a:schemeClr>
                </a:solidFill>
                <a:latin typeface="Consolas" panose="020B0609020204030204" pitchFamily="49" charset="0"/>
              </a:rPr>
              <a:t>Ідентифікатор Автомобіля</a:t>
            </a:r>
            <a:r>
              <a:rPr lang="uk-UA" sz="1800" dirty="0"/>
              <a:t> у вигляді </a:t>
            </a:r>
            <a:r>
              <a:rPr lang="uk-UA" sz="1800" dirty="0" err="1"/>
              <a:t>цілочисельної</a:t>
            </a:r>
            <a:r>
              <a:rPr lang="uk-UA" sz="1800" dirty="0"/>
              <a:t> поля. </a:t>
            </a:r>
            <a:r>
              <a:rPr lang="uk-UA" sz="1800" dirty="0">
                <a:solidFill>
                  <a:schemeClr val="accent5">
                    <a:lumMod val="75000"/>
                  </a:schemeClr>
                </a:solidFill>
                <a:latin typeface="Consolas" panose="020B0609020204030204" pitchFamily="49" charset="0"/>
              </a:rPr>
              <a:t>Водій</a:t>
            </a:r>
            <a:r>
              <a:rPr lang="uk-UA" sz="1800" dirty="0"/>
              <a:t> завжди знає до чого прив’язаний </a:t>
            </a:r>
            <a:r>
              <a:rPr lang="uk-UA" sz="1800" dirty="0">
                <a:solidFill>
                  <a:schemeClr val="accent5">
                    <a:lumMod val="75000"/>
                  </a:schemeClr>
                </a:solidFill>
                <a:latin typeface="Consolas" panose="020B0609020204030204" pitchFamily="49" charset="0"/>
              </a:rPr>
              <a:t>Автомобіль</a:t>
            </a:r>
            <a:r>
              <a:rPr lang="uk-UA" sz="1800" dirty="0"/>
              <a:t>, і як отримати до нього доступ.</a:t>
            </a:r>
          </a:p>
        </p:txBody>
      </p:sp>
    </p:spTree>
    <p:extLst>
      <p:ext uri="{BB962C8B-B14F-4D97-AF65-F5344CB8AC3E}">
        <p14:creationId xmlns:p14="http://schemas.microsoft.com/office/powerpoint/2010/main" val="20764655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Залежність </a:t>
            </a:r>
            <a:r>
              <a:rPr lang="en-US" b="1" dirty="0"/>
              <a:t>vs. </a:t>
            </a:r>
            <a:r>
              <a:rPr lang="uk-UA" b="1" dirty="0"/>
              <a:t>Асоціація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Залежності</a:t>
            </a:r>
            <a:r>
              <a:rPr lang="ru-RU" sz="1800" dirty="0"/>
              <a:t> </a:t>
            </a:r>
            <a:r>
              <a:rPr lang="ru-RU" sz="1800" dirty="0" err="1"/>
              <a:t>зазвичай</a:t>
            </a:r>
            <a:r>
              <a:rPr lang="ru-RU" sz="1800" dirty="0"/>
              <a:t> не </a:t>
            </a:r>
            <a:r>
              <a:rPr lang="ru-RU" sz="1800" dirty="0" err="1"/>
              <a:t>представлені</a:t>
            </a:r>
            <a:r>
              <a:rPr lang="ru-RU" sz="1800" dirty="0"/>
              <a:t> на </a:t>
            </a:r>
            <a:r>
              <a:rPr lang="ru-RU" sz="1800" dirty="0" err="1"/>
              <a:t>рівні</a:t>
            </a:r>
            <a:r>
              <a:rPr lang="ru-RU" sz="1800" dirty="0"/>
              <a:t> </a:t>
            </a:r>
            <a:r>
              <a:rPr lang="ru-RU" sz="1800" dirty="0" err="1"/>
              <a:t>класів</a:t>
            </a:r>
            <a:r>
              <a:rPr lang="ru-RU" sz="1800" dirty="0"/>
              <a:t>, </a:t>
            </a:r>
            <a:r>
              <a:rPr lang="ru-RU" sz="1800" dirty="0" err="1"/>
              <a:t>тобто</a:t>
            </a:r>
            <a:r>
              <a:rPr lang="ru-RU" sz="1800" dirty="0"/>
              <a:t> </a:t>
            </a:r>
            <a:r>
              <a:rPr lang="ru-RU" sz="1800" dirty="0" err="1"/>
              <a:t>залежний</a:t>
            </a:r>
            <a:r>
              <a:rPr lang="ru-RU" sz="1800" dirty="0"/>
              <a:t> </a:t>
            </a:r>
            <a:r>
              <a:rPr lang="ru-RU" sz="1800" dirty="0" err="1"/>
              <a:t>об’єкт</a:t>
            </a:r>
            <a:r>
              <a:rPr lang="ru-RU" sz="1800" dirty="0"/>
              <a:t> </a:t>
            </a:r>
            <a:r>
              <a:rPr lang="ru-RU" sz="1800" b="1" dirty="0">
                <a:highlight>
                  <a:srgbClr val="00FF00"/>
                </a:highlight>
              </a:rPr>
              <a:t>не </a:t>
            </a:r>
            <a:r>
              <a:rPr lang="ru-RU" sz="1800" b="1" dirty="0" err="1">
                <a:highlight>
                  <a:srgbClr val="00FF00"/>
                </a:highlight>
              </a:rPr>
              <a:t>пов’язаний</a:t>
            </a:r>
            <a:r>
              <a:rPr lang="ru-RU" sz="1800" b="1" dirty="0">
                <a:highlight>
                  <a:srgbClr val="00FF00"/>
                </a:highlight>
              </a:rPr>
              <a:t> з другим </a:t>
            </a:r>
            <a:r>
              <a:rPr lang="ru-RU" sz="1800" b="1" dirty="0" err="1">
                <a:highlight>
                  <a:srgbClr val="00FF00"/>
                </a:highlight>
              </a:rPr>
              <a:t>об’єктом</a:t>
            </a:r>
            <a:r>
              <a:rPr lang="ru-RU" sz="1800" b="1" dirty="0">
                <a:highlight>
                  <a:srgbClr val="00FF00"/>
                </a:highlight>
              </a:rPr>
              <a:t> через поле</a:t>
            </a:r>
            <a:r>
              <a:rPr lang="ru-RU" sz="1800" dirty="0"/>
              <a:t>. </a:t>
            </a:r>
            <a:r>
              <a:rPr lang="ru-RU" sz="1800" dirty="0" err="1"/>
              <a:t>Залежний</a:t>
            </a:r>
            <a:r>
              <a:rPr lang="ru-RU" sz="1800" dirty="0"/>
              <a:t> </a:t>
            </a:r>
            <a:r>
              <a:rPr lang="ru-RU" sz="1800" dirty="0" err="1"/>
              <a:t>об’єкт</a:t>
            </a:r>
            <a:r>
              <a:rPr lang="ru-RU" sz="1800" dirty="0"/>
              <a:t> </a:t>
            </a:r>
            <a:r>
              <a:rPr lang="ru-RU" sz="1800" dirty="0" err="1"/>
              <a:t>зазвичай</a:t>
            </a:r>
            <a:r>
              <a:rPr lang="ru-RU" sz="1800" dirty="0"/>
              <a:t> </a:t>
            </a:r>
            <a:r>
              <a:rPr lang="ru-RU" sz="1800" dirty="0" err="1"/>
              <a:t>створюється</a:t>
            </a:r>
            <a:r>
              <a:rPr lang="ru-RU" sz="1800" dirty="0"/>
              <a:t> при </a:t>
            </a:r>
            <a:r>
              <a:rPr lang="ru-RU" sz="1800" dirty="0" err="1"/>
              <a:t>необхідності</a:t>
            </a:r>
            <a:r>
              <a:rPr lang="ru-RU" sz="1800" dirty="0"/>
              <a:t> (</a:t>
            </a:r>
            <a:r>
              <a:rPr lang="ru-RU" sz="1800" dirty="0" err="1"/>
              <a:t>наприклад</a:t>
            </a:r>
            <a:r>
              <a:rPr lang="ru-RU" sz="1800" dirty="0"/>
              <a:t>, </a:t>
            </a:r>
            <a:r>
              <a:rPr lang="ru-RU" sz="1800" dirty="0" err="1"/>
              <a:t>відкриття</a:t>
            </a:r>
            <a:r>
              <a:rPr lang="ru-RU" sz="1800" dirty="0"/>
              <a:t> файлу для </a:t>
            </a:r>
            <a:r>
              <a:rPr lang="ru-RU" sz="1800" dirty="0" err="1"/>
              <a:t>запису</a:t>
            </a:r>
            <a:r>
              <a:rPr lang="ru-RU" sz="1800" dirty="0"/>
              <a:t> </a:t>
            </a:r>
            <a:r>
              <a:rPr lang="ru-RU" sz="1800" dirty="0" err="1"/>
              <a:t>даних</a:t>
            </a:r>
            <a:r>
              <a:rPr lang="ru-RU" sz="1800" dirty="0"/>
              <a:t>) </a:t>
            </a:r>
            <a:r>
              <a:rPr lang="ru-RU" sz="1800" dirty="0" err="1"/>
              <a:t>або</a:t>
            </a:r>
            <a:r>
              <a:rPr lang="ru-RU" sz="1800" dirty="0"/>
              <a:t> </a:t>
            </a:r>
            <a:r>
              <a:rPr lang="ru-RU" sz="1800" dirty="0" err="1"/>
              <a:t>передається</a:t>
            </a:r>
            <a:r>
              <a:rPr lang="ru-RU" sz="1800" dirty="0"/>
              <a:t> в </a:t>
            </a:r>
            <a:r>
              <a:rPr lang="ru-RU" sz="1800" b="1" dirty="0" err="1">
                <a:highlight>
                  <a:srgbClr val="00FF00"/>
                </a:highlight>
              </a:rPr>
              <a:t>функцію</a:t>
            </a:r>
            <a:r>
              <a:rPr lang="ru-RU" sz="1800" b="1" dirty="0">
                <a:highlight>
                  <a:srgbClr val="00FF00"/>
                </a:highlight>
              </a:rPr>
              <a:t> в </a:t>
            </a:r>
            <a:r>
              <a:rPr lang="ru-RU" sz="1800" b="1" dirty="0" err="1">
                <a:highlight>
                  <a:srgbClr val="00FF00"/>
                </a:highlight>
              </a:rPr>
              <a:t>якості</a:t>
            </a:r>
            <a:r>
              <a:rPr lang="ru-RU" sz="1800" b="1" dirty="0">
                <a:highlight>
                  <a:srgbClr val="00FF00"/>
                </a:highlight>
              </a:rPr>
              <a:t> параметру </a:t>
            </a:r>
            <a:r>
              <a:rPr lang="ru-RU" sz="1800" dirty="0"/>
              <a:t>(</a:t>
            </a:r>
            <a:r>
              <a:rPr lang="ru-RU" sz="1800" dirty="0" err="1"/>
              <a:t>наприклад</a:t>
            </a:r>
            <a:r>
              <a:rPr lang="ru-RU" sz="1800" dirty="0"/>
              <a:t>, як </a:t>
            </a:r>
            <a:r>
              <a:rPr lang="ru-RU" sz="1800" dirty="0" err="1">
                <a:solidFill>
                  <a:schemeClr val="accent5">
                    <a:lumMod val="75000"/>
                  </a:schemeClr>
                </a:solidFill>
                <a:latin typeface="Consolas" panose="020B0609020204030204" pitchFamily="49" charset="0"/>
              </a:rPr>
              <a:t>std</a:t>
            </a:r>
            <a:r>
              <a:rPr lang="ru-RU" sz="1800" dirty="0">
                <a:solidFill>
                  <a:schemeClr val="accent5">
                    <a:lumMod val="75000"/>
                  </a:schemeClr>
                </a:solidFill>
                <a:latin typeface="Consolas" panose="020B0609020204030204" pitchFamily="49" charset="0"/>
              </a:rPr>
              <a:t>::</a:t>
            </a:r>
            <a:r>
              <a:rPr lang="ru-RU" sz="1800" dirty="0" err="1">
                <a:solidFill>
                  <a:schemeClr val="accent5">
                    <a:lumMod val="75000"/>
                  </a:schemeClr>
                </a:solidFill>
                <a:latin typeface="Consolas" panose="020B0609020204030204" pitchFamily="49" charset="0"/>
              </a:rPr>
              <a:t>ostream</a:t>
            </a:r>
            <a:r>
              <a:rPr lang="ru-RU" sz="1800" dirty="0"/>
              <a:t>, </a:t>
            </a:r>
            <a:r>
              <a:rPr lang="ru-RU" sz="1800" dirty="0" err="1"/>
              <a:t>який</a:t>
            </a:r>
            <a:r>
              <a:rPr lang="ru-RU" sz="1800" dirty="0"/>
              <a:t> </a:t>
            </a:r>
            <a:r>
              <a:rPr lang="ru-RU" sz="1800" dirty="0" err="1"/>
              <a:t>бере</a:t>
            </a:r>
            <a:r>
              <a:rPr lang="ru-RU" sz="1800" dirty="0"/>
              <a:t> участь в </a:t>
            </a:r>
            <a:r>
              <a:rPr lang="ru-RU" sz="1800" dirty="0" err="1"/>
              <a:t>перевантаженні</a:t>
            </a:r>
            <a:r>
              <a:rPr lang="ru-RU" sz="1800" dirty="0"/>
              <a:t> оператора </a:t>
            </a:r>
            <a:r>
              <a:rPr lang="ru-RU" sz="1800" dirty="0">
                <a:solidFill>
                  <a:schemeClr val="accent5">
                    <a:lumMod val="75000"/>
                  </a:schemeClr>
                </a:solidFill>
                <a:latin typeface="Consolas" panose="020B0609020204030204" pitchFamily="49" charset="0"/>
              </a:rPr>
              <a:t>&lt;&lt;</a:t>
            </a:r>
            <a:r>
              <a:rPr lang="ru-RU" sz="1800" dirty="0"/>
              <a:t>, у </a:t>
            </a:r>
            <a:r>
              <a:rPr lang="ru-RU" sz="1800" dirty="0" err="1"/>
              <a:t>вищенаведеній</a:t>
            </a:r>
            <a:r>
              <a:rPr lang="ru-RU" sz="1800" dirty="0"/>
              <a:t> </a:t>
            </a:r>
            <a:r>
              <a:rPr lang="ru-RU" sz="1800" dirty="0" err="1"/>
              <a:t>програмі</a:t>
            </a:r>
            <a:r>
              <a:rPr lang="ru-RU" sz="1800" dirty="0"/>
              <a:t>).</a:t>
            </a:r>
            <a:endParaRPr lang="uk-UA" sz="1800" dirty="0"/>
          </a:p>
        </p:txBody>
      </p:sp>
    </p:spTree>
    <p:extLst>
      <p:ext uri="{BB962C8B-B14F-4D97-AF65-F5344CB8AC3E}">
        <p14:creationId xmlns:p14="http://schemas.microsoft.com/office/powerpoint/2010/main" val="928505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Контейнерні класи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У реальному житті ми постійно використовуємо </a:t>
            </a:r>
            <a:r>
              <a:rPr lang="uk-UA" sz="1800" b="1" dirty="0">
                <a:highlight>
                  <a:srgbClr val="00FF00"/>
                </a:highlight>
              </a:rPr>
              <a:t>контейнери</a:t>
            </a:r>
            <a:r>
              <a:rPr lang="uk-UA" sz="1800" dirty="0"/>
              <a:t>. Гречка з курячою грудкою в контейнері для їжі, сторінки в книзі з обкладинкою і палітуркою, речі в тумбочці/рюкзаку тощо. Без цих контейнерів було б вкрай незручно працювати з об’єктами, що знаходяться всередині. Уявіть, що ви намагаєтеся читати книгу без палітурки і обкладинки, або намагаєтеся їсти гречку з грудкою, не використовуючи контейнер для їжі, тарілку чи миску. </a:t>
            </a:r>
            <a:r>
              <a:rPr lang="uk-UA" sz="1800" b="1" dirty="0">
                <a:highlight>
                  <a:srgbClr val="00FF00"/>
                </a:highlight>
              </a:rPr>
              <a:t>Цінність контейнерів полягає в тому, що вони допомагають належним чином організувати і зберігати об’єкти</a:t>
            </a:r>
            <a:r>
              <a:rPr lang="uk-UA" sz="1800" dirty="0"/>
              <a:t>.</a:t>
            </a:r>
          </a:p>
        </p:txBody>
      </p:sp>
    </p:spTree>
    <p:extLst>
      <p:ext uri="{BB962C8B-B14F-4D97-AF65-F5344CB8AC3E}">
        <p14:creationId xmlns:p14="http://schemas.microsoft.com/office/powerpoint/2010/main" val="11475360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Контейнерні класи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FF"/>
                </a:highlight>
              </a:rPr>
              <a:t>Контейнерний клас </a:t>
            </a:r>
            <a:r>
              <a:rPr lang="uk-UA" sz="1800" dirty="0"/>
              <a:t>(або “клас-контейнер”) в мові </a:t>
            </a:r>
            <a:r>
              <a:rPr lang="en-US" sz="1800" dirty="0"/>
              <a:t>C++ — </a:t>
            </a:r>
            <a:r>
              <a:rPr lang="uk-UA" sz="1800" dirty="0"/>
              <a:t>це клас, призначений для зберігання і організації декількох об’єктів певного типу даних (користувацьких чи фундаментальних). Існує багато різних контейнерних класів, кожен з яких має свої переваги, недоліки або обмеження у використанні. Безумовно, </a:t>
            </a:r>
            <a:r>
              <a:rPr lang="uk-UA" sz="1800" b="1" dirty="0">
                <a:highlight>
                  <a:srgbClr val="00FF00"/>
                </a:highlight>
              </a:rPr>
              <a:t>найбільш використовуваним контейнером в програмуванні є масив</a:t>
            </a:r>
            <a:r>
              <a:rPr lang="uk-UA" sz="1800" dirty="0"/>
              <a:t>, який ми вже використовували у багатьох прикладах. Хоча в мові </a:t>
            </a:r>
            <a:r>
              <a:rPr lang="en-US" sz="1800" dirty="0"/>
              <a:t>C++ </a:t>
            </a:r>
            <a:r>
              <a:rPr lang="uk-UA" sz="1800" dirty="0"/>
              <a:t>є звичайні стандартні масиви, більшість програмістів використовують контейнерні класи-масиви: </a:t>
            </a:r>
            <a:r>
              <a:rPr lang="en-US" sz="1800" dirty="0">
                <a:solidFill>
                  <a:schemeClr val="accent5">
                    <a:lumMod val="75000"/>
                  </a:schemeClr>
                </a:solidFill>
                <a:latin typeface="Consolas" panose="020B0609020204030204" pitchFamily="49" charset="0"/>
              </a:rPr>
              <a:t>std::array</a:t>
            </a:r>
            <a:r>
              <a:rPr lang="en-US" sz="1800" dirty="0"/>
              <a:t> </a:t>
            </a:r>
            <a:r>
              <a:rPr lang="uk-UA" sz="1800" dirty="0"/>
              <a:t>або </a:t>
            </a:r>
            <a:r>
              <a:rPr lang="en-US" sz="1800" dirty="0">
                <a:solidFill>
                  <a:schemeClr val="accent5">
                    <a:lumMod val="75000"/>
                  </a:schemeClr>
                </a:solidFill>
                <a:latin typeface="Consolas" panose="020B0609020204030204" pitchFamily="49" charset="0"/>
              </a:rPr>
              <a:t>std::vecto</a:t>
            </a:r>
            <a:r>
              <a:rPr lang="en-US" sz="1800" dirty="0"/>
              <a:t>r </a:t>
            </a:r>
            <a:r>
              <a:rPr lang="uk-UA" sz="1800" dirty="0"/>
              <a:t>через переваги, які вони надають. </a:t>
            </a:r>
            <a:r>
              <a:rPr lang="uk-UA" sz="1800" b="1" dirty="0">
                <a:highlight>
                  <a:srgbClr val="00FFFF"/>
                </a:highlight>
              </a:rPr>
              <a:t>На відміну від стандартних масивів, контейнерні класи-масиви мають можливість динамічної зміни свого розміру, коли елементи додаються або видаляються</a:t>
            </a:r>
            <a:r>
              <a:rPr lang="uk-UA" sz="1800" dirty="0"/>
              <a:t>. Це не тільки робить їх більш зручними, ніж звичайні масиви, а й безпечнішими для використання.</a:t>
            </a:r>
          </a:p>
        </p:txBody>
      </p:sp>
    </p:spTree>
    <p:extLst>
      <p:ext uri="{BB962C8B-B14F-4D97-AF65-F5344CB8AC3E}">
        <p14:creationId xmlns:p14="http://schemas.microsoft.com/office/powerpoint/2010/main" val="8276101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Контейнерні класи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Зазвичай</a:t>
            </a:r>
            <a:r>
              <a:rPr lang="ru-RU" sz="1800" dirty="0"/>
              <a:t>, </a:t>
            </a:r>
            <a:r>
              <a:rPr lang="ru-RU" sz="1800" b="1" dirty="0" err="1">
                <a:highlight>
                  <a:srgbClr val="00FF00"/>
                </a:highlight>
              </a:rPr>
              <a:t>функціонал</a:t>
            </a:r>
            <a:r>
              <a:rPr lang="ru-RU" sz="1800" b="1" dirty="0">
                <a:highlight>
                  <a:srgbClr val="00FF00"/>
                </a:highlight>
              </a:rPr>
              <a:t> </a:t>
            </a:r>
            <a:r>
              <a:rPr lang="ru-RU" sz="1800" b="1" dirty="0" err="1">
                <a:highlight>
                  <a:srgbClr val="00FF00"/>
                </a:highlight>
              </a:rPr>
              <a:t>класів-контейнерів</a:t>
            </a:r>
            <a:r>
              <a:rPr lang="ru-RU" sz="1800" b="1" dirty="0">
                <a:highlight>
                  <a:srgbClr val="00FF00"/>
                </a:highlight>
              </a:rPr>
              <a:t> </a:t>
            </a:r>
            <a:r>
              <a:rPr lang="ru-RU" sz="1800" b="1" dirty="0" err="1">
                <a:highlight>
                  <a:srgbClr val="00FF00"/>
                </a:highlight>
              </a:rPr>
              <a:t>мови</a:t>
            </a:r>
            <a:r>
              <a:rPr lang="ru-RU" sz="1800" b="1" dirty="0">
                <a:highlight>
                  <a:srgbClr val="00FF00"/>
                </a:highlight>
              </a:rPr>
              <a:t> C++ </a:t>
            </a:r>
            <a:r>
              <a:rPr lang="ru-RU" sz="1800" b="1" dirty="0" err="1">
                <a:highlight>
                  <a:srgbClr val="00FF00"/>
                </a:highlight>
              </a:rPr>
              <a:t>наступний</a:t>
            </a:r>
            <a:r>
              <a:rPr lang="ru-RU" sz="1800" dirty="0"/>
              <a:t>:</a:t>
            </a:r>
          </a:p>
          <a:p>
            <a:pPr marL="882900" indent="-342900">
              <a:lnSpc>
                <a:spcPct val="150000"/>
              </a:lnSpc>
              <a:spcBef>
                <a:spcPts val="0"/>
              </a:spcBef>
              <a:buFont typeface="+mj-lt"/>
              <a:buAutoNum type="arabicPeriod"/>
            </a:pPr>
            <a:r>
              <a:rPr lang="ru-RU" sz="1800" dirty="0"/>
              <a:t>   </a:t>
            </a:r>
            <a:r>
              <a:rPr lang="ru-RU" sz="1800" dirty="0" err="1"/>
              <a:t>Створення</a:t>
            </a:r>
            <a:r>
              <a:rPr lang="ru-RU" sz="1800" dirty="0"/>
              <a:t> пустого контейнера (через конструктор).</a:t>
            </a:r>
          </a:p>
          <a:p>
            <a:pPr marL="882900" indent="-342900">
              <a:lnSpc>
                <a:spcPct val="150000"/>
              </a:lnSpc>
              <a:spcBef>
                <a:spcPts val="0"/>
              </a:spcBef>
              <a:buFont typeface="+mj-lt"/>
              <a:buAutoNum type="arabicPeriod"/>
            </a:pPr>
            <a:r>
              <a:rPr lang="ru-RU" sz="1800" dirty="0"/>
              <a:t>   </a:t>
            </a:r>
            <a:r>
              <a:rPr lang="ru-RU" sz="1800" dirty="0" err="1"/>
              <a:t>Додання</a:t>
            </a:r>
            <a:r>
              <a:rPr lang="ru-RU" sz="1800" dirty="0"/>
              <a:t> нового </a:t>
            </a:r>
            <a:r>
              <a:rPr lang="ru-RU" sz="1800" dirty="0" err="1"/>
              <a:t>об’єкта</a:t>
            </a:r>
            <a:r>
              <a:rPr lang="ru-RU" sz="1800" dirty="0"/>
              <a:t> в контейнер.</a:t>
            </a:r>
          </a:p>
          <a:p>
            <a:pPr marL="882900" indent="-342900">
              <a:lnSpc>
                <a:spcPct val="150000"/>
              </a:lnSpc>
              <a:spcBef>
                <a:spcPts val="0"/>
              </a:spcBef>
              <a:buFont typeface="+mj-lt"/>
              <a:buAutoNum type="arabicPeriod"/>
            </a:pPr>
            <a:r>
              <a:rPr lang="ru-RU" sz="1800" dirty="0"/>
              <a:t>   </a:t>
            </a:r>
            <a:r>
              <a:rPr lang="ru-RU" sz="1800" dirty="0" err="1"/>
              <a:t>Видалення</a:t>
            </a:r>
            <a:r>
              <a:rPr lang="ru-RU" sz="1800" dirty="0"/>
              <a:t> </a:t>
            </a:r>
            <a:r>
              <a:rPr lang="ru-RU" sz="1800" dirty="0" err="1"/>
              <a:t>об’єкта</a:t>
            </a:r>
            <a:r>
              <a:rPr lang="ru-RU" sz="1800" dirty="0"/>
              <a:t> з контейнеру.</a:t>
            </a:r>
          </a:p>
          <a:p>
            <a:pPr marL="882900" indent="-342900">
              <a:lnSpc>
                <a:spcPct val="150000"/>
              </a:lnSpc>
              <a:spcBef>
                <a:spcPts val="0"/>
              </a:spcBef>
              <a:buFont typeface="+mj-lt"/>
              <a:buAutoNum type="arabicPeriod"/>
            </a:pPr>
            <a:r>
              <a:rPr lang="ru-RU" sz="1800" dirty="0"/>
              <a:t>   Перегляд </a:t>
            </a:r>
            <a:r>
              <a:rPr lang="ru-RU" sz="1800" dirty="0" err="1"/>
              <a:t>кількості</a:t>
            </a:r>
            <a:r>
              <a:rPr lang="ru-RU" sz="1800" dirty="0"/>
              <a:t> </a:t>
            </a:r>
            <a:r>
              <a:rPr lang="ru-RU" sz="1800" dirty="0" err="1"/>
              <a:t>об’єктів</a:t>
            </a:r>
            <a:r>
              <a:rPr lang="ru-RU" sz="1800" dirty="0"/>
              <a:t>, </a:t>
            </a:r>
            <a:r>
              <a:rPr lang="ru-RU" sz="1800" dirty="0" err="1"/>
              <a:t>які</a:t>
            </a:r>
            <a:r>
              <a:rPr lang="ru-RU" sz="1800" dirty="0"/>
              <a:t> </a:t>
            </a:r>
            <a:r>
              <a:rPr lang="ru-RU" sz="1800" dirty="0" err="1"/>
              <a:t>знаходяться</a:t>
            </a:r>
            <a:r>
              <a:rPr lang="ru-RU" sz="1800" dirty="0"/>
              <a:t> на даний момент в </a:t>
            </a:r>
            <a:r>
              <a:rPr lang="ru-RU" sz="1800" dirty="0" err="1"/>
              <a:t>контейнері</a:t>
            </a:r>
            <a:r>
              <a:rPr lang="ru-RU" sz="1800" dirty="0"/>
              <a:t>.</a:t>
            </a:r>
          </a:p>
          <a:p>
            <a:pPr marL="882900" indent="-342900">
              <a:lnSpc>
                <a:spcPct val="150000"/>
              </a:lnSpc>
              <a:spcBef>
                <a:spcPts val="0"/>
              </a:spcBef>
              <a:buFont typeface="+mj-lt"/>
              <a:buAutoNum type="arabicPeriod"/>
            </a:pPr>
            <a:r>
              <a:rPr lang="ru-RU" sz="1800" dirty="0"/>
              <a:t>   Очистка контейнера </a:t>
            </a:r>
            <a:r>
              <a:rPr lang="ru-RU" sz="1800" dirty="0" err="1"/>
              <a:t>від</a:t>
            </a:r>
            <a:r>
              <a:rPr lang="ru-RU" sz="1800" dirty="0"/>
              <a:t> </a:t>
            </a:r>
            <a:r>
              <a:rPr lang="ru-RU" sz="1800" dirty="0" err="1"/>
              <a:t>всіх</a:t>
            </a:r>
            <a:r>
              <a:rPr lang="ru-RU" sz="1800" dirty="0"/>
              <a:t> </a:t>
            </a:r>
            <a:r>
              <a:rPr lang="ru-RU" sz="1800" dirty="0" err="1"/>
              <a:t>об’єктів</a:t>
            </a:r>
            <a:r>
              <a:rPr lang="ru-RU" sz="1800" dirty="0"/>
              <a:t>.</a:t>
            </a:r>
          </a:p>
          <a:p>
            <a:pPr marL="882900" indent="-342900">
              <a:lnSpc>
                <a:spcPct val="150000"/>
              </a:lnSpc>
              <a:spcBef>
                <a:spcPts val="0"/>
              </a:spcBef>
              <a:buFont typeface="+mj-lt"/>
              <a:buAutoNum type="arabicPeriod"/>
            </a:pPr>
            <a:r>
              <a:rPr lang="ru-RU" sz="1800" dirty="0"/>
              <a:t>   Доступ до </a:t>
            </a:r>
            <a:r>
              <a:rPr lang="ru-RU" sz="1800" dirty="0" err="1"/>
              <a:t>збережених</a:t>
            </a:r>
            <a:r>
              <a:rPr lang="ru-RU" sz="1800" dirty="0"/>
              <a:t> </a:t>
            </a:r>
            <a:r>
              <a:rPr lang="ru-RU" sz="1800" dirty="0" err="1"/>
              <a:t>об’єктів</a:t>
            </a:r>
            <a:r>
              <a:rPr lang="ru-RU" sz="1800" dirty="0"/>
              <a:t>.</a:t>
            </a:r>
          </a:p>
          <a:p>
            <a:pPr marL="882900" indent="-342900">
              <a:lnSpc>
                <a:spcPct val="150000"/>
              </a:lnSpc>
              <a:spcBef>
                <a:spcPts val="0"/>
              </a:spcBef>
              <a:buFont typeface="+mj-lt"/>
              <a:buAutoNum type="arabicPeriod"/>
            </a:pPr>
            <a:r>
              <a:rPr lang="ru-RU" sz="1800" dirty="0"/>
              <a:t>   </a:t>
            </a:r>
            <a:r>
              <a:rPr lang="ru-RU" sz="1800" dirty="0" err="1"/>
              <a:t>Сортування</a:t>
            </a:r>
            <a:r>
              <a:rPr lang="ru-RU" sz="1800" dirty="0"/>
              <a:t> </a:t>
            </a:r>
            <a:r>
              <a:rPr lang="ru-RU" sz="1800" dirty="0" err="1"/>
              <a:t>об’єктів</a:t>
            </a:r>
            <a:r>
              <a:rPr lang="ru-RU" sz="1800" dirty="0"/>
              <a:t>/</a:t>
            </a:r>
            <a:r>
              <a:rPr lang="ru-RU" sz="1800" dirty="0" err="1"/>
              <a:t>елементів</a:t>
            </a:r>
            <a:r>
              <a:rPr lang="ru-RU" sz="1800" dirty="0"/>
              <a:t> (не </a:t>
            </a:r>
            <a:r>
              <a:rPr lang="ru-RU" sz="1800" dirty="0" err="1"/>
              <a:t>завжди</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err="1"/>
              <a:t>Іноді</a:t>
            </a:r>
            <a:r>
              <a:rPr lang="ru-RU" sz="1800" dirty="0"/>
              <a:t> </a:t>
            </a:r>
            <a:r>
              <a:rPr lang="ru-RU" sz="1800" dirty="0" err="1"/>
              <a:t>функціонал</a:t>
            </a:r>
            <a:r>
              <a:rPr lang="ru-RU" sz="1800" dirty="0"/>
              <a:t> </a:t>
            </a:r>
            <a:r>
              <a:rPr lang="ru-RU" sz="1800" dirty="0" err="1"/>
              <a:t>контейнерних</a:t>
            </a:r>
            <a:r>
              <a:rPr lang="ru-RU" sz="1800" dirty="0"/>
              <a:t> </a:t>
            </a:r>
            <a:r>
              <a:rPr lang="ru-RU" sz="1800" dirty="0" err="1"/>
              <a:t>класів</a:t>
            </a:r>
            <a:r>
              <a:rPr lang="ru-RU" sz="1800" dirty="0"/>
              <a:t> </a:t>
            </a:r>
            <a:r>
              <a:rPr lang="ru-RU" sz="1800" dirty="0" err="1"/>
              <a:t>може</a:t>
            </a:r>
            <a:r>
              <a:rPr lang="ru-RU" sz="1800" dirty="0"/>
              <a:t> бути не </a:t>
            </a:r>
            <a:r>
              <a:rPr lang="ru-RU" sz="1800" dirty="0" err="1"/>
              <a:t>настільки</a:t>
            </a:r>
            <a:r>
              <a:rPr lang="ru-RU" sz="1800" dirty="0"/>
              <a:t> великим, як </a:t>
            </a:r>
            <a:r>
              <a:rPr lang="ru-RU" sz="1800" dirty="0" err="1"/>
              <a:t>це</a:t>
            </a:r>
            <a:r>
              <a:rPr lang="ru-RU" sz="1800" dirty="0"/>
              <a:t> </a:t>
            </a:r>
            <a:r>
              <a:rPr lang="ru-RU" sz="1800" dirty="0" err="1"/>
              <a:t>зазначено</a:t>
            </a:r>
            <a:r>
              <a:rPr lang="ru-RU" sz="1800" dirty="0"/>
              <a:t> </a:t>
            </a:r>
            <a:r>
              <a:rPr lang="ru-RU" sz="1800" dirty="0" err="1"/>
              <a:t>вище</a:t>
            </a:r>
            <a:r>
              <a:rPr lang="ru-RU" sz="1800" dirty="0"/>
              <a:t>. </a:t>
            </a:r>
            <a:r>
              <a:rPr lang="ru-RU" sz="1800" dirty="0" err="1"/>
              <a:t>Наприклад</a:t>
            </a:r>
            <a:r>
              <a:rPr lang="ru-RU" sz="1800" dirty="0"/>
              <a:t>, </a:t>
            </a:r>
            <a:r>
              <a:rPr lang="ru-RU" sz="1800" dirty="0" err="1"/>
              <a:t>контейнерні</a:t>
            </a:r>
            <a:r>
              <a:rPr lang="ru-RU" sz="1800" dirty="0"/>
              <a:t> </a:t>
            </a:r>
            <a:r>
              <a:rPr lang="ru-RU" sz="1800" dirty="0" err="1"/>
              <a:t>класи-масиви</a:t>
            </a:r>
            <a:r>
              <a:rPr lang="ru-RU" sz="1800" dirty="0"/>
              <a:t> часто не </a:t>
            </a:r>
            <a:r>
              <a:rPr lang="ru-RU" sz="1800" dirty="0" err="1"/>
              <a:t>мають</a:t>
            </a:r>
            <a:r>
              <a:rPr lang="ru-RU" sz="1800" dirty="0"/>
              <a:t> </a:t>
            </a:r>
            <a:r>
              <a:rPr lang="ru-RU" sz="1800" dirty="0" err="1"/>
              <a:t>функціоналу</a:t>
            </a:r>
            <a:r>
              <a:rPr lang="ru-RU" sz="1800" dirty="0"/>
              <a:t> </a:t>
            </a:r>
            <a:r>
              <a:rPr lang="ru-RU" sz="1800" dirty="0" err="1"/>
              <a:t>додавання</a:t>
            </a:r>
            <a:r>
              <a:rPr lang="ru-RU" sz="1800" dirty="0"/>
              <a:t>/</a:t>
            </a:r>
            <a:r>
              <a:rPr lang="ru-RU" sz="1800" dirty="0" err="1"/>
              <a:t>видалення</a:t>
            </a:r>
            <a:r>
              <a:rPr lang="ru-RU" sz="1800" dirty="0"/>
              <a:t> </a:t>
            </a:r>
            <a:r>
              <a:rPr lang="ru-RU" sz="1800" dirty="0" err="1"/>
              <a:t>об’єктів</a:t>
            </a:r>
            <a:r>
              <a:rPr lang="ru-RU" sz="1800" dirty="0"/>
              <a:t>, тому </a:t>
            </a:r>
            <a:r>
              <a:rPr lang="ru-RU" sz="1800" dirty="0" err="1"/>
              <a:t>що</a:t>
            </a:r>
            <a:r>
              <a:rPr lang="ru-RU" sz="1800" dirty="0"/>
              <a:t> вони і так </a:t>
            </a:r>
            <a:r>
              <a:rPr lang="ru-RU" sz="1800" dirty="0" err="1"/>
              <a:t>повільні</a:t>
            </a:r>
            <a:r>
              <a:rPr lang="ru-RU" sz="1800" dirty="0"/>
              <a:t>, і </a:t>
            </a:r>
            <a:r>
              <a:rPr lang="ru-RU" sz="1800" dirty="0" err="1"/>
              <a:t>розробник</a:t>
            </a:r>
            <a:r>
              <a:rPr lang="ru-RU" sz="1800" dirty="0"/>
              <a:t> просто не </a:t>
            </a:r>
            <a:r>
              <a:rPr lang="ru-RU" sz="1800" dirty="0" err="1"/>
              <a:t>хоче</a:t>
            </a:r>
            <a:r>
              <a:rPr lang="ru-RU" sz="1800" dirty="0"/>
              <a:t> </a:t>
            </a:r>
            <a:r>
              <a:rPr lang="ru-RU" sz="1800" dirty="0" err="1"/>
              <a:t>збільшувати</a:t>
            </a:r>
            <a:r>
              <a:rPr lang="ru-RU" sz="1800" dirty="0"/>
              <a:t> </a:t>
            </a:r>
            <a:r>
              <a:rPr lang="ru-RU" sz="1800" dirty="0" err="1"/>
              <a:t>навантаження</a:t>
            </a:r>
            <a:r>
              <a:rPr lang="ru-RU" sz="1800" dirty="0"/>
              <a:t>.</a:t>
            </a:r>
            <a:endParaRPr lang="uk-UA" sz="1800" dirty="0"/>
          </a:p>
        </p:txBody>
      </p:sp>
    </p:spTree>
    <p:extLst>
      <p:ext uri="{BB962C8B-B14F-4D97-AF65-F5344CB8AC3E}">
        <p14:creationId xmlns:p14="http://schemas.microsoft.com/office/powerpoint/2010/main" val="42611572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Контейнерні класи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a:highlight>
                  <a:srgbClr val="00FF00"/>
                </a:highlight>
              </a:rPr>
              <a:t>Типом </a:t>
            </a:r>
            <a:r>
              <a:rPr lang="ru-RU" sz="1800" b="1" dirty="0" err="1">
                <a:highlight>
                  <a:srgbClr val="00FF00"/>
                </a:highlight>
              </a:rPr>
              <a:t>відносин</a:t>
            </a:r>
            <a:r>
              <a:rPr lang="ru-RU" sz="1800" b="1" dirty="0">
                <a:highlight>
                  <a:srgbClr val="00FF00"/>
                </a:highlight>
              </a:rPr>
              <a:t> в </a:t>
            </a:r>
            <a:r>
              <a:rPr lang="ru-RU" sz="1800" b="1" dirty="0" err="1">
                <a:highlight>
                  <a:srgbClr val="00FF00"/>
                </a:highlight>
              </a:rPr>
              <a:t>класах</a:t>
            </a:r>
            <a:r>
              <a:rPr lang="ru-RU" sz="1800" b="1" dirty="0">
                <a:highlight>
                  <a:srgbClr val="00FF00"/>
                </a:highlight>
              </a:rPr>
              <a:t>-контейнерах є «</a:t>
            </a:r>
            <a:r>
              <a:rPr lang="uk-UA" sz="1800" b="1" dirty="0" err="1">
                <a:highlight>
                  <a:srgbClr val="00FF00"/>
                </a:highlight>
              </a:rPr>
              <a:t>мембер</a:t>
            </a:r>
            <a:r>
              <a:rPr lang="ru-RU" sz="1800" b="1" dirty="0">
                <a:highlight>
                  <a:srgbClr val="00FF00"/>
                </a:highlight>
              </a:rPr>
              <a:t> </a:t>
            </a:r>
            <a:r>
              <a:rPr lang="ru-RU" sz="1800" b="1" dirty="0" err="1">
                <a:highlight>
                  <a:srgbClr val="00FF00"/>
                </a:highlight>
              </a:rPr>
              <a:t>чогось</a:t>
            </a:r>
            <a:r>
              <a:rPr lang="ru-RU" sz="1800" b="1" dirty="0">
                <a:highlight>
                  <a:srgbClr val="00FF00"/>
                </a:highlight>
              </a:rPr>
              <a:t>»</a:t>
            </a:r>
            <a:r>
              <a:rPr lang="ru-RU" sz="1800" dirty="0"/>
              <a:t>. </a:t>
            </a:r>
            <a:r>
              <a:rPr lang="ru-RU" sz="1800" dirty="0" err="1"/>
              <a:t>Наприклад</a:t>
            </a:r>
            <a:r>
              <a:rPr lang="ru-RU" sz="1800" dirty="0"/>
              <a:t>, </a:t>
            </a:r>
            <a:r>
              <a:rPr lang="ru-RU" sz="1800" dirty="0" err="1"/>
              <a:t>елементи</a:t>
            </a:r>
            <a:r>
              <a:rPr lang="ru-RU" sz="1800" dirty="0"/>
              <a:t> </a:t>
            </a:r>
            <a:r>
              <a:rPr lang="ru-RU" sz="1800" dirty="0" err="1"/>
              <a:t>масиву</a:t>
            </a:r>
            <a:r>
              <a:rPr lang="ru-RU" sz="1800" dirty="0"/>
              <a:t> «є </a:t>
            </a:r>
            <a:r>
              <a:rPr lang="ru-RU" sz="1800" dirty="0" err="1"/>
              <a:t>мембером</a:t>
            </a:r>
            <a:r>
              <a:rPr lang="ru-RU" sz="1800" dirty="0"/>
              <a:t>» </a:t>
            </a:r>
            <a:r>
              <a:rPr lang="ru-RU" sz="1800" dirty="0" err="1"/>
              <a:t>масиву</a:t>
            </a:r>
            <a:r>
              <a:rPr lang="ru-RU" sz="1800" dirty="0"/>
              <a:t> (належать </a:t>
            </a:r>
            <a:r>
              <a:rPr lang="ru-RU" sz="1800" dirty="0" err="1"/>
              <a:t>йому</a:t>
            </a:r>
            <a:r>
              <a:rPr lang="ru-RU" sz="1800" dirty="0"/>
              <a:t>). </a:t>
            </a:r>
            <a:r>
              <a:rPr lang="ru-RU" sz="1800" dirty="0" err="1"/>
              <a:t>Зверніть</a:t>
            </a:r>
            <a:r>
              <a:rPr lang="ru-RU" sz="1800" dirty="0"/>
              <a:t> </a:t>
            </a:r>
            <a:r>
              <a:rPr lang="ru-RU" sz="1800" dirty="0" err="1"/>
              <a:t>увагу</a:t>
            </a:r>
            <a:r>
              <a:rPr lang="ru-RU" sz="1800" dirty="0"/>
              <a:t>, ми тут </a:t>
            </a:r>
            <a:r>
              <a:rPr lang="ru-RU" sz="1800" dirty="0" err="1"/>
              <a:t>використовуємо</a:t>
            </a:r>
            <a:r>
              <a:rPr lang="ru-RU" sz="1800" dirty="0"/>
              <a:t> </a:t>
            </a:r>
            <a:r>
              <a:rPr lang="ru-RU" sz="1800" dirty="0" err="1"/>
              <a:t>термін</a:t>
            </a:r>
            <a:r>
              <a:rPr lang="ru-RU" sz="1800" dirty="0"/>
              <a:t> «</a:t>
            </a:r>
            <a:r>
              <a:rPr lang="ru-RU" sz="1800" dirty="0" err="1"/>
              <a:t>мембер</a:t>
            </a:r>
            <a:r>
              <a:rPr lang="ru-RU" sz="1800" dirty="0"/>
              <a:t> </a:t>
            </a:r>
            <a:r>
              <a:rPr lang="ru-RU" sz="1800" dirty="0" err="1"/>
              <a:t>чогось</a:t>
            </a:r>
            <a:r>
              <a:rPr lang="ru-RU" sz="1800" dirty="0"/>
              <a:t>» не в </a:t>
            </a:r>
            <a:r>
              <a:rPr lang="ru-RU" sz="1800" dirty="0" err="1"/>
              <a:t>сенсі</a:t>
            </a:r>
            <a:r>
              <a:rPr lang="ru-RU" sz="1800" dirty="0"/>
              <a:t> </a:t>
            </a:r>
            <a:r>
              <a:rPr lang="ru-RU" sz="1800" dirty="0" err="1"/>
              <a:t>мембер</a:t>
            </a:r>
            <a:r>
              <a:rPr lang="ru-RU" sz="1800" dirty="0"/>
              <a:t> </a:t>
            </a:r>
            <a:r>
              <a:rPr lang="ru-RU" sz="1800" dirty="0" err="1"/>
              <a:t>класу</a:t>
            </a:r>
            <a:r>
              <a:rPr lang="ru-RU" sz="1800" dirty="0"/>
              <a:t> C++.</a:t>
            </a:r>
            <a:endParaRPr lang="uk-UA" sz="1800" dirty="0"/>
          </a:p>
        </p:txBody>
      </p:sp>
    </p:spTree>
    <p:extLst>
      <p:ext uri="{BB962C8B-B14F-4D97-AF65-F5344CB8AC3E}">
        <p14:creationId xmlns:p14="http://schemas.microsoft.com/office/powerpoint/2010/main" val="4398368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Типи контейнерних класів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t>Контейнерні класи зазвичай бувають двох типів</a:t>
            </a:r>
            <a:r>
              <a:rPr lang="uk-UA" sz="1800" dirty="0"/>
              <a:t>:</a:t>
            </a:r>
          </a:p>
          <a:p>
            <a:pPr marL="882900" indent="-342900">
              <a:lnSpc>
                <a:spcPct val="150000"/>
              </a:lnSpc>
              <a:spcBef>
                <a:spcPts val="0"/>
              </a:spcBef>
              <a:buFont typeface="+mj-lt"/>
              <a:buAutoNum type="arabicPeriod"/>
            </a:pPr>
            <a:r>
              <a:rPr lang="uk-UA" sz="1800" dirty="0"/>
              <a:t>   </a:t>
            </a:r>
            <a:r>
              <a:rPr lang="uk-UA" sz="1800" b="1" dirty="0">
                <a:highlight>
                  <a:srgbClr val="00FFFF"/>
                </a:highlight>
              </a:rPr>
              <a:t>Контейнери значення </a:t>
            </a:r>
            <a:r>
              <a:rPr lang="uk-UA" sz="1800" dirty="0"/>
              <a:t>— це композиції, які зберігають копії об’єктів (і відповідальні за створення/знищення цих копій).</a:t>
            </a:r>
          </a:p>
          <a:p>
            <a:pPr marL="882900" indent="-342900">
              <a:lnSpc>
                <a:spcPct val="150000"/>
              </a:lnSpc>
              <a:spcBef>
                <a:spcPts val="0"/>
              </a:spcBef>
              <a:buFont typeface="+mj-lt"/>
              <a:buAutoNum type="arabicPeriod"/>
            </a:pPr>
            <a:r>
              <a:rPr lang="uk-UA" sz="1800" dirty="0"/>
              <a:t>   </a:t>
            </a:r>
            <a:r>
              <a:rPr lang="uk-UA" sz="1800" b="1" dirty="0">
                <a:highlight>
                  <a:srgbClr val="00FFFF"/>
                </a:highlight>
              </a:rPr>
              <a:t>Контейнери посилання </a:t>
            </a:r>
            <a:r>
              <a:rPr lang="uk-UA" sz="1800" dirty="0"/>
              <a:t>— це агрегації, які зберігають вказівники або посилання на інші об’єкти (і не відповідальні за створення/знищення цих об’єктів).</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На відміну від реального життя, коли контейнери можуть зберігати будь-які типи об’єктів, які в них поміщають, </a:t>
            </a:r>
            <a:r>
              <a:rPr lang="uk-UA" sz="1800" b="1" dirty="0">
                <a:highlight>
                  <a:srgbClr val="FFFF00"/>
                </a:highlight>
              </a:rPr>
              <a:t>в мові </a:t>
            </a:r>
            <a:r>
              <a:rPr lang="en-US" sz="1800" b="1" dirty="0">
                <a:highlight>
                  <a:srgbClr val="FFFF00"/>
                </a:highlight>
              </a:rPr>
              <a:t>C++ </a:t>
            </a:r>
            <a:r>
              <a:rPr lang="uk-UA" sz="1800" b="1" dirty="0">
                <a:highlight>
                  <a:srgbClr val="FFFF00"/>
                </a:highlight>
              </a:rPr>
              <a:t>контейнери зазвичай містять тільки один тип даних</a:t>
            </a:r>
            <a:r>
              <a:rPr lang="uk-UA" sz="1800" dirty="0"/>
              <a:t>. Наприклад, якщо у вас </a:t>
            </a:r>
            <a:r>
              <a:rPr lang="uk-UA" sz="1800" dirty="0" err="1"/>
              <a:t>цілочисельний</a:t>
            </a:r>
            <a:r>
              <a:rPr lang="uk-UA" sz="1800" dirty="0"/>
              <a:t> масив, то він може містити тільки </a:t>
            </a:r>
            <a:r>
              <a:rPr lang="uk-UA" sz="1800" dirty="0" err="1"/>
              <a:t>цілочисельні</a:t>
            </a:r>
            <a:r>
              <a:rPr lang="uk-UA" sz="1800" dirty="0"/>
              <a:t> значення. На відміну від деяких інших мов програмування, </a:t>
            </a:r>
            <a:r>
              <a:rPr lang="en-US" sz="1800" dirty="0"/>
              <a:t>C++ </a:t>
            </a:r>
            <a:r>
              <a:rPr lang="uk-UA" sz="1800" dirty="0"/>
              <a:t>не дозволяє змішувати різні типи даних всередині одного контейнера. Якщо вам потрібні контейнери для зберігання значень типів </a:t>
            </a:r>
            <a:r>
              <a:rPr lang="en-US" sz="1800" dirty="0">
                <a:solidFill>
                  <a:schemeClr val="accent5">
                    <a:lumMod val="75000"/>
                  </a:schemeClr>
                </a:solidFill>
                <a:latin typeface="Consolas" panose="020B0609020204030204" pitchFamily="49" charset="0"/>
              </a:rPr>
              <a:t>int</a:t>
            </a:r>
            <a:r>
              <a:rPr lang="en-US" sz="1800" dirty="0"/>
              <a:t> </a:t>
            </a:r>
            <a:r>
              <a:rPr lang="uk-UA" sz="1800" dirty="0"/>
              <a:t>і </a:t>
            </a:r>
            <a:r>
              <a:rPr lang="en-US" sz="1800" dirty="0">
                <a:solidFill>
                  <a:schemeClr val="accent5">
                    <a:lumMod val="75000"/>
                  </a:schemeClr>
                </a:solidFill>
                <a:latin typeface="Consolas" panose="020B0609020204030204" pitchFamily="49" charset="0"/>
              </a:rPr>
              <a:t>double</a:t>
            </a:r>
            <a:r>
              <a:rPr lang="en-US" sz="1800" dirty="0"/>
              <a:t>, </a:t>
            </a:r>
            <a:r>
              <a:rPr lang="uk-UA" sz="1800" dirty="0"/>
              <a:t>то вам доведеться написати два окремих контейнери (або використовувати шаблони, про які ми поговоримо на відповідному </a:t>
            </a:r>
            <a:r>
              <a:rPr lang="uk-UA" sz="1800" dirty="0" err="1"/>
              <a:t>уроці</a:t>
            </a:r>
            <a:r>
              <a:rPr lang="uk-UA" sz="1800" dirty="0"/>
              <a:t>). Незважаючи на обмеження їх використання, контейнери надзвичайно корисні, так як роблять програмування простішим, безпечнішим і швидшим.</a:t>
            </a:r>
          </a:p>
        </p:txBody>
      </p:sp>
    </p:spTree>
    <p:extLst>
      <p:ext uri="{BB962C8B-B14F-4D97-AF65-F5344CB8AC3E}">
        <p14:creationId xmlns:p14="http://schemas.microsoft.com/office/powerpoint/2010/main" val="18907312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Контейнерний клас-масив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7139692" cy="6000307"/>
          </a:xfrm>
        </p:spPr>
        <p:txBody>
          <a:bodyPr>
            <a:normAutofit/>
          </a:bodyPr>
          <a:lstStyle/>
          <a:p>
            <a:pPr marL="540000" indent="360000">
              <a:lnSpc>
                <a:spcPct val="150000"/>
              </a:lnSpc>
              <a:spcBef>
                <a:spcPts val="0"/>
              </a:spcBef>
              <a:buNone/>
            </a:pPr>
            <a:r>
              <a:rPr lang="uk-UA" sz="1800" dirty="0"/>
              <a:t>Наш </a:t>
            </a:r>
            <a:r>
              <a:rPr lang="en-US" sz="1800" b="1" dirty="0" err="1">
                <a:highlight>
                  <a:srgbClr val="00FF00"/>
                </a:highlight>
              </a:rPr>
              <a:t>ArrayInt</a:t>
            </a:r>
            <a:r>
              <a:rPr lang="en-US" sz="1800" dirty="0"/>
              <a:t> </a:t>
            </a:r>
            <a:r>
              <a:rPr lang="uk-UA" sz="1800" dirty="0"/>
              <a:t>повинен відслідковувати два значення: </a:t>
            </a:r>
            <a:r>
              <a:rPr lang="uk-UA" sz="1800" b="1" dirty="0">
                <a:highlight>
                  <a:srgbClr val="00FF00"/>
                </a:highlight>
              </a:rPr>
              <a:t>дані</a:t>
            </a:r>
            <a:r>
              <a:rPr lang="uk-UA" sz="1800" dirty="0"/>
              <a:t> і </a:t>
            </a:r>
            <a:r>
              <a:rPr lang="uk-UA" sz="1800" b="1" dirty="0">
                <a:highlight>
                  <a:srgbClr val="00FF00"/>
                </a:highlight>
              </a:rPr>
              <a:t>свою довжину</a:t>
            </a:r>
            <a:r>
              <a:rPr lang="uk-UA" sz="1800" dirty="0"/>
              <a:t>. Оскільки ми хочемо, щоб наш масив міг змінювати свою довжину, то нам потрібно використовувати динамічне виділення пам’яті, що означає, що ми будемо використовувати </a:t>
            </a:r>
            <a:r>
              <a:rPr lang="uk-UA" sz="1800" b="1" dirty="0">
                <a:highlight>
                  <a:srgbClr val="FFFF00"/>
                </a:highlight>
              </a:rPr>
              <a:t>вказівник для зберігання даних</a:t>
            </a:r>
            <a:r>
              <a:rPr lang="uk-UA" sz="1800" dirty="0"/>
              <a:t>:</a:t>
            </a:r>
          </a:p>
        </p:txBody>
      </p:sp>
      <p:pic>
        <p:nvPicPr>
          <p:cNvPr id="5" name="Рисунок 4">
            <a:extLst>
              <a:ext uri="{FF2B5EF4-FFF2-40B4-BE49-F238E27FC236}">
                <a16:creationId xmlns:a16="http://schemas.microsoft.com/office/drawing/2014/main" id="{5453F852-A920-4B2E-A0BF-32AEB36A4245}"/>
              </a:ext>
            </a:extLst>
          </p:cNvPr>
          <p:cNvPicPr>
            <a:picLocks noChangeAspect="1"/>
          </p:cNvPicPr>
          <p:nvPr/>
        </p:nvPicPr>
        <p:blipFill>
          <a:blip r:embed="rId2"/>
          <a:stretch>
            <a:fillRect/>
          </a:stretch>
        </p:blipFill>
        <p:spPr>
          <a:xfrm>
            <a:off x="7139692" y="955431"/>
            <a:ext cx="5052307" cy="4947138"/>
          </a:xfrm>
          <a:prstGeom prst="rect">
            <a:avLst/>
          </a:prstGeom>
        </p:spPr>
      </p:pic>
    </p:spTree>
    <p:extLst>
      <p:ext uri="{BB962C8B-B14F-4D97-AF65-F5344CB8AC3E}">
        <p14:creationId xmlns:p14="http://schemas.microsoft.com/office/powerpoint/2010/main" val="4256361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Зв’язки</a:t>
            </a:r>
            <a:r>
              <a:rPr lang="ru-RU" b="1" dirty="0"/>
              <a:t> </a:t>
            </a:r>
            <a:r>
              <a:rPr lang="ru-RU" b="1" dirty="0" err="1"/>
              <a:t>між</a:t>
            </a:r>
            <a:r>
              <a:rPr lang="ru-RU" b="1" dirty="0"/>
              <a:t> </a:t>
            </a:r>
            <a:r>
              <a:rPr lang="ru-RU" b="1" dirty="0" err="1"/>
              <a:t>об’єктами</a:t>
            </a:r>
            <a:r>
              <a:rPr lang="ru-RU" b="1" dirty="0"/>
              <a:t> в </a:t>
            </a:r>
            <a:r>
              <a:rPr lang="ru-RU" b="1" dirty="0" err="1"/>
              <a:t>програмуванні</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Існує багато різних типів відносин, які два об’єкти можуть мати в реальному житті</a:t>
            </a:r>
            <a:r>
              <a:rPr lang="uk-UA" sz="1800" dirty="0"/>
              <a:t>, і ми використовуємо певні слова (типи відносин) для їх опису, наприклад:</a:t>
            </a:r>
          </a:p>
          <a:p>
            <a:pPr marL="882900" indent="-342900">
              <a:lnSpc>
                <a:spcPct val="150000"/>
              </a:lnSpc>
              <a:spcBef>
                <a:spcPts val="0"/>
              </a:spcBef>
              <a:buFont typeface="+mj-lt"/>
              <a:buAutoNum type="arabicPeriod"/>
            </a:pPr>
            <a:r>
              <a:rPr lang="uk-UA" sz="1800" dirty="0"/>
              <a:t>   Квадрат «</a:t>
            </a:r>
            <a:r>
              <a:rPr lang="uk-UA" sz="1800" b="1" dirty="0">
                <a:highlight>
                  <a:srgbClr val="00FF00"/>
                </a:highlight>
              </a:rPr>
              <a:t>є</a:t>
            </a:r>
            <a:r>
              <a:rPr lang="uk-UA" sz="1800" dirty="0"/>
              <a:t>» геометричною фігурою.</a:t>
            </a:r>
          </a:p>
          <a:p>
            <a:pPr marL="882900" indent="-342900">
              <a:lnSpc>
                <a:spcPct val="150000"/>
              </a:lnSpc>
              <a:spcBef>
                <a:spcPts val="0"/>
              </a:spcBef>
              <a:buFont typeface="+mj-lt"/>
              <a:buAutoNum type="arabicPeriod"/>
            </a:pPr>
            <a:r>
              <a:rPr lang="uk-UA" sz="1800" dirty="0"/>
              <a:t>   Автомобіль «</a:t>
            </a:r>
            <a:r>
              <a:rPr lang="uk-UA" sz="1800" b="1" dirty="0">
                <a:highlight>
                  <a:srgbClr val="00FF00"/>
                </a:highlight>
              </a:rPr>
              <a:t>має</a:t>
            </a:r>
            <a:r>
              <a:rPr lang="uk-UA" sz="1800" dirty="0"/>
              <a:t>» кермо.</a:t>
            </a:r>
          </a:p>
          <a:p>
            <a:pPr marL="882900" indent="-342900">
              <a:lnSpc>
                <a:spcPct val="150000"/>
              </a:lnSpc>
              <a:spcBef>
                <a:spcPts val="0"/>
              </a:spcBef>
              <a:buFont typeface="+mj-lt"/>
              <a:buAutoNum type="arabicPeriod"/>
            </a:pPr>
            <a:r>
              <a:rPr lang="uk-UA" sz="1800" dirty="0"/>
              <a:t>   Програміст «</a:t>
            </a:r>
            <a:r>
              <a:rPr lang="uk-UA" sz="1800" b="1" dirty="0">
                <a:highlight>
                  <a:srgbClr val="00FF00"/>
                </a:highlight>
              </a:rPr>
              <a:t>використовує</a:t>
            </a:r>
            <a:r>
              <a:rPr lang="uk-UA" sz="1800" dirty="0"/>
              <a:t>» клавіатуру.</a:t>
            </a:r>
          </a:p>
          <a:p>
            <a:pPr marL="882900" indent="-342900">
              <a:lnSpc>
                <a:spcPct val="150000"/>
              </a:lnSpc>
              <a:spcBef>
                <a:spcPts val="0"/>
              </a:spcBef>
              <a:buFont typeface="+mj-lt"/>
              <a:buAutoNum type="arabicPeriod"/>
            </a:pPr>
            <a:r>
              <a:rPr lang="uk-UA" sz="1800" dirty="0"/>
              <a:t>   Квітка «</a:t>
            </a:r>
            <a:r>
              <a:rPr lang="uk-UA" sz="1800" b="1" dirty="0">
                <a:highlight>
                  <a:srgbClr val="00FF00"/>
                </a:highlight>
              </a:rPr>
              <a:t>залежить від</a:t>
            </a:r>
            <a:r>
              <a:rPr lang="uk-UA" sz="1800" dirty="0"/>
              <a:t>» рослини.</a:t>
            </a:r>
          </a:p>
          <a:p>
            <a:pPr marL="882900" indent="-342900">
              <a:lnSpc>
                <a:spcPct val="150000"/>
              </a:lnSpc>
              <a:spcBef>
                <a:spcPts val="0"/>
              </a:spcBef>
              <a:buFont typeface="+mj-lt"/>
              <a:buAutoNum type="arabicPeriod"/>
            </a:pPr>
            <a:r>
              <a:rPr lang="uk-UA" sz="1800" dirty="0"/>
              <a:t>   Учень є «</a:t>
            </a:r>
            <a:r>
              <a:rPr lang="uk-UA" sz="1800" b="1" dirty="0">
                <a:highlight>
                  <a:srgbClr val="00FF00"/>
                </a:highlight>
              </a:rPr>
              <a:t>членом</a:t>
            </a:r>
            <a:r>
              <a:rPr lang="uk-UA" sz="1800" dirty="0"/>
              <a:t>» класу.</a:t>
            </a:r>
          </a:p>
          <a:p>
            <a:pPr marL="882900" indent="-342900">
              <a:lnSpc>
                <a:spcPct val="150000"/>
              </a:lnSpc>
              <a:spcBef>
                <a:spcPts val="0"/>
              </a:spcBef>
              <a:buFont typeface="+mj-lt"/>
              <a:buAutoNum type="arabicPeriod"/>
            </a:pPr>
            <a:r>
              <a:rPr lang="uk-UA" sz="1800" dirty="0"/>
              <a:t>   Наш мозок існує як «</a:t>
            </a:r>
            <a:r>
              <a:rPr lang="uk-UA" sz="1800" b="1" dirty="0">
                <a:highlight>
                  <a:srgbClr val="00FF00"/>
                </a:highlight>
              </a:rPr>
              <a:t>частина</a:t>
            </a:r>
            <a:r>
              <a:rPr lang="uk-UA" sz="1800" dirty="0"/>
              <a:t>» нас самих.</a:t>
            </a:r>
          </a:p>
          <a:p>
            <a:pPr marL="540000" indent="360000">
              <a:lnSpc>
                <a:spcPct val="150000"/>
              </a:lnSpc>
              <a:spcBef>
                <a:spcPts val="0"/>
              </a:spcBef>
              <a:buNone/>
            </a:pPr>
            <a:endParaRPr lang="uk-UA" sz="1800" dirty="0"/>
          </a:p>
          <a:p>
            <a:pPr marL="540000" indent="360000">
              <a:lnSpc>
                <a:spcPct val="150000"/>
              </a:lnSpc>
              <a:spcBef>
                <a:spcPts val="0"/>
              </a:spcBef>
              <a:buNone/>
            </a:pPr>
            <a:r>
              <a:rPr lang="uk-UA" sz="2400" b="1" dirty="0">
                <a:highlight>
                  <a:srgbClr val="00FF00"/>
                </a:highlight>
              </a:rPr>
              <a:t>Всі ці типи відносин мають свої аналоги в мові С++.</a:t>
            </a:r>
          </a:p>
        </p:txBody>
      </p:sp>
    </p:spTree>
    <p:extLst>
      <p:ext uri="{BB962C8B-B14F-4D97-AF65-F5344CB8AC3E}">
        <p14:creationId xmlns:p14="http://schemas.microsoft.com/office/powerpoint/2010/main" val="10224565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Контейнерний клас-масив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8654141" cy="6000307"/>
          </a:xfrm>
        </p:spPr>
        <p:txBody>
          <a:bodyPr>
            <a:normAutofit/>
          </a:bodyPr>
          <a:lstStyle/>
          <a:p>
            <a:pPr marL="540000" indent="360000">
              <a:lnSpc>
                <a:spcPct val="150000"/>
              </a:lnSpc>
              <a:spcBef>
                <a:spcPts val="0"/>
              </a:spcBef>
              <a:buNone/>
            </a:pPr>
            <a:r>
              <a:rPr lang="ru-RU" sz="1800" dirty="0" err="1"/>
              <a:t>Тепер</a:t>
            </a:r>
            <a:r>
              <a:rPr lang="ru-RU" sz="1800" dirty="0"/>
              <a:t> нам </a:t>
            </a:r>
            <a:r>
              <a:rPr lang="ru-RU" sz="1800" dirty="0" err="1"/>
              <a:t>потрібно</a:t>
            </a:r>
            <a:r>
              <a:rPr lang="ru-RU" sz="1800" dirty="0"/>
              <a:t> </a:t>
            </a:r>
            <a:r>
              <a:rPr lang="ru-RU" sz="1800" dirty="0" err="1"/>
              <a:t>додати</a:t>
            </a:r>
            <a:r>
              <a:rPr lang="ru-RU" sz="1800" dirty="0"/>
              <a:t> </a:t>
            </a:r>
            <a:r>
              <a:rPr lang="ru-RU" sz="1800" b="1" dirty="0" err="1"/>
              <a:t>конструктори</a:t>
            </a:r>
            <a:r>
              <a:rPr lang="ru-RU" sz="1800" dirty="0"/>
              <a:t>, </a:t>
            </a:r>
            <a:r>
              <a:rPr lang="ru-RU" sz="1800" dirty="0" err="1"/>
              <a:t>щоб</a:t>
            </a:r>
            <a:r>
              <a:rPr lang="ru-RU" sz="1800" dirty="0"/>
              <a:t> </a:t>
            </a:r>
            <a:r>
              <a:rPr lang="ru-RU" sz="1800" dirty="0" err="1"/>
              <a:t>мати</a:t>
            </a:r>
            <a:r>
              <a:rPr lang="ru-RU" sz="1800" dirty="0"/>
              <a:t> </a:t>
            </a:r>
            <a:r>
              <a:rPr lang="ru-RU" sz="1800" dirty="0" err="1"/>
              <a:t>можливість</a:t>
            </a:r>
            <a:r>
              <a:rPr lang="ru-RU" sz="1800" dirty="0"/>
              <a:t> </a:t>
            </a:r>
            <a:r>
              <a:rPr lang="ru-RU" sz="1800" dirty="0" err="1"/>
              <a:t>створювати</a:t>
            </a:r>
            <a:r>
              <a:rPr lang="ru-RU" sz="1800" dirty="0"/>
              <a:t> </a:t>
            </a:r>
            <a:r>
              <a:rPr lang="ru-RU" sz="1800" dirty="0" err="1"/>
              <a:t>об’єкти</a:t>
            </a:r>
            <a:r>
              <a:rPr lang="ru-RU" sz="1800" dirty="0"/>
              <a:t> </a:t>
            </a:r>
            <a:r>
              <a:rPr lang="ru-RU" sz="1800" dirty="0" err="1"/>
              <a:t>класу</a:t>
            </a:r>
            <a:r>
              <a:rPr lang="ru-RU" sz="1800" dirty="0"/>
              <a:t> </a:t>
            </a:r>
            <a:r>
              <a:rPr lang="ru-RU" sz="1800" b="1" dirty="0" err="1"/>
              <a:t>ArrayInt</a:t>
            </a:r>
            <a:r>
              <a:rPr lang="ru-RU" sz="1800" dirty="0"/>
              <a:t>. Ми </a:t>
            </a:r>
            <a:r>
              <a:rPr lang="ru-RU" sz="1800" dirty="0" err="1"/>
              <a:t>додамо</a:t>
            </a:r>
            <a:r>
              <a:rPr lang="ru-RU" sz="1800" dirty="0"/>
              <a:t> два </a:t>
            </a:r>
            <a:r>
              <a:rPr lang="ru-RU" sz="1800" dirty="0" err="1"/>
              <a:t>конструктори</a:t>
            </a:r>
            <a:r>
              <a:rPr lang="ru-RU" sz="1800" dirty="0"/>
              <a:t>: </a:t>
            </a:r>
            <a:r>
              <a:rPr lang="ru-RU" sz="1800" b="1" dirty="0">
                <a:highlight>
                  <a:srgbClr val="00FFFF"/>
                </a:highlight>
              </a:rPr>
              <a:t>перший </a:t>
            </a:r>
            <a:r>
              <a:rPr lang="ru-RU" sz="1800" b="1" dirty="0" err="1">
                <a:highlight>
                  <a:srgbClr val="00FFFF"/>
                </a:highlight>
              </a:rPr>
              <a:t>створюватиме</a:t>
            </a:r>
            <a:r>
              <a:rPr lang="ru-RU" sz="1800" b="1" dirty="0">
                <a:highlight>
                  <a:srgbClr val="00FFFF"/>
                </a:highlight>
              </a:rPr>
              <a:t> </a:t>
            </a:r>
            <a:r>
              <a:rPr lang="ru-RU" sz="1800" b="1" dirty="0" err="1">
                <a:highlight>
                  <a:srgbClr val="00FFFF"/>
                </a:highlight>
              </a:rPr>
              <a:t>порожній</a:t>
            </a:r>
            <a:r>
              <a:rPr lang="ru-RU" sz="1800" b="1" dirty="0">
                <a:highlight>
                  <a:srgbClr val="00FFFF"/>
                </a:highlight>
              </a:rPr>
              <a:t> </a:t>
            </a:r>
            <a:r>
              <a:rPr lang="ru-RU" sz="1800" b="1" dirty="0" err="1">
                <a:highlight>
                  <a:srgbClr val="00FFFF"/>
                </a:highlight>
              </a:rPr>
              <a:t>масив</a:t>
            </a:r>
            <a:r>
              <a:rPr lang="ru-RU" sz="1800" dirty="0"/>
              <a:t>, </a:t>
            </a:r>
            <a:r>
              <a:rPr lang="ru-RU" sz="1800" dirty="0" err="1"/>
              <a:t>другий</a:t>
            </a:r>
            <a:r>
              <a:rPr lang="ru-RU" sz="1800" dirty="0"/>
              <a:t> — </a:t>
            </a:r>
            <a:r>
              <a:rPr lang="ru-RU" sz="1800" b="1" dirty="0" err="1">
                <a:highlight>
                  <a:srgbClr val="FFFF00"/>
                </a:highlight>
              </a:rPr>
              <a:t>масив</a:t>
            </a:r>
            <a:r>
              <a:rPr lang="ru-RU" sz="1800" b="1" dirty="0">
                <a:highlight>
                  <a:srgbClr val="FFFF00"/>
                </a:highlight>
              </a:rPr>
              <a:t> </a:t>
            </a:r>
            <a:r>
              <a:rPr lang="ru-RU" sz="1800" b="1" dirty="0" err="1">
                <a:highlight>
                  <a:srgbClr val="FFFF00"/>
                </a:highlight>
              </a:rPr>
              <a:t>заданого</a:t>
            </a:r>
            <a:r>
              <a:rPr lang="ru-RU" sz="1800" b="1" dirty="0">
                <a:highlight>
                  <a:srgbClr val="FFFF00"/>
                </a:highlight>
              </a:rPr>
              <a:t> </a:t>
            </a:r>
            <a:r>
              <a:rPr lang="ru-RU" sz="1800" b="1" dirty="0" err="1">
                <a:highlight>
                  <a:srgbClr val="FFFF00"/>
                </a:highlight>
              </a:rPr>
              <a:t>розміру</a:t>
            </a:r>
            <a:r>
              <a:rPr lang="ru-RU" sz="1800" dirty="0"/>
              <a:t>:</a:t>
            </a:r>
            <a:endParaRPr lang="uk-UA" sz="1800" dirty="0"/>
          </a:p>
        </p:txBody>
      </p:sp>
      <p:pic>
        <p:nvPicPr>
          <p:cNvPr id="5" name="Рисунок 4">
            <a:extLst>
              <a:ext uri="{FF2B5EF4-FFF2-40B4-BE49-F238E27FC236}">
                <a16:creationId xmlns:a16="http://schemas.microsoft.com/office/drawing/2014/main" id="{8B5EFC52-71AC-4921-BC56-DF7D39095027}"/>
              </a:ext>
            </a:extLst>
          </p:cNvPr>
          <p:cNvPicPr>
            <a:picLocks noChangeAspect="1"/>
          </p:cNvPicPr>
          <p:nvPr/>
        </p:nvPicPr>
        <p:blipFill>
          <a:blip r:embed="rId2"/>
          <a:stretch>
            <a:fillRect/>
          </a:stretch>
        </p:blipFill>
        <p:spPr>
          <a:xfrm>
            <a:off x="8654142" y="0"/>
            <a:ext cx="3537857" cy="6858000"/>
          </a:xfrm>
          <a:prstGeom prst="rect">
            <a:avLst/>
          </a:prstGeom>
        </p:spPr>
      </p:pic>
    </p:spTree>
    <p:extLst>
      <p:ext uri="{BB962C8B-B14F-4D97-AF65-F5344CB8AC3E}">
        <p14:creationId xmlns:p14="http://schemas.microsoft.com/office/powerpoint/2010/main" val="33974820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Контейнерний клас-масив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Нам також потрібні функції, які виконуватимуть </a:t>
            </a:r>
            <a:r>
              <a:rPr lang="uk-UA" sz="1800" b="1" dirty="0">
                <a:highlight>
                  <a:srgbClr val="00FF00"/>
                </a:highlight>
              </a:rPr>
              <a:t>очистку</a:t>
            </a:r>
            <a:r>
              <a:rPr lang="uk-UA" sz="1800" dirty="0"/>
              <a:t> </a:t>
            </a:r>
            <a:r>
              <a:rPr lang="en-US" sz="1800" dirty="0" err="1">
                <a:solidFill>
                  <a:schemeClr val="accent5">
                    <a:lumMod val="75000"/>
                  </a:schemeClr>
                </a:solidFill>
                <a:latin typeface="Consolas" panose="020B0609020204030204" pitchFamily="49" charset="0"/>
              </a:rPr>
              <a:t>ArrayInt</a:t>
            </a:r>
            <a:r>
              <a:rPr lang="en-US" sz="1800" dirty="0"/>
              <a:t>. </a:t>
            </a:r>
            <a:r>
              <a:rPr lang="uk-UA" sz="1800" dirty="0"/>
              <a:t>По-перше, </a:t>
            </a:r>
            <a:r>
              <a:rPr lang="uk-UA" sz="1800" dirty="0" err="1"/>
              <a:t>додамо</a:t>
            </a:r>
            <a:r>
              <a:rPr lang="uk-UA" sz="1800" dirty="0"/>
              <a:t> </a:t>
            </a:r>
            <a:r>
              <a:rPr lang="uk-UA" sz="1800" b="1" dirty="0"/>
              <a:t>деструктор</a:t>
            </a:r>
            <a:r>
              <a:rPr lang="uk-UA" sz="1800" dirty="0"/>
              <a:t>, який просто звільнятиме будь-яку динамічно виділену пам’ять. По-друге, напишемо функцію </a:t>
            </a:r>
            <a:r>
              <a:rPr lang="en-US" sz="1800" dirty="0">
                <a:solidFill>
                  <a:schemeClr val="accent5">
                    <a:lumMod val="75000"/>
                  </a:schemeClr>
                </a:solidFill>
                <a:latin typeface="Consolas" panose="020B0609020204030204" pitchFamily="49" charset="0"/>
              </a:rPr>
              <a:t>erase()</a:t>
            </a:r>
            <a:r>
              <a:rPr lang="en-US" sz="1800" dirty="0"/>
              <a:t>, </a:t>
            </a:r>
            <a:r>
              <a:rPr lang="uk-UA" sz="1800" dirty="0"/>
              <a:t>яка виконуватиме очистку масиву і скидатиме його довжину на </a:t>
            </a:r>
            <a:r>
              <a:rPr lang="uk-UA" sz="1800" dirty="0">
                <a:solidFill>
                  <a:schemeClr val="accent5">
                    <a:lumMod val="75000"/>
                  </a:schemeClr>
                </a:solidFill>
                <a:latin typeface="Consolas" panose="020B0609020204030204" pitchFamily="49" charset="0"/>
              </a:rPr>
              <a:t>0</a:t>
            </a:r>
            <a:r>
              <a:rPr lang="uk-UA" sz="1800" dirty="0"/>
              <a:t>:</a:t>
            </a:r>
          </a:p>
        </p:txBody>
      </p:sp>
      <p:pic>
        <p:nvPicPr>
          <p:cNvPr id="5" name="Рисунок 4">
            <a:extLst>
              <a:ext uri="{FF2B5EF4-FFF2-40B4-BE49-F238E27FC236}">
                <a16:creationId xmlns:a16="http://schemas.microsoft.com/office/drawing/2014/main" id="{83AD1476-DAAF-4419-802C-2FB38517F514}"/>
              </a:ext>
            </a:extLst>
          </p:cNvPr>
          <p:cNvPicPr>
            <a:picLocks noChangeAspect="1"/>
          </p:cNvPicPr>
          <p:nvPr/>
        </p:nvPicPr>
        <p:blipFill>
          <a:blip r:embed="rId2"/>
          <a:stretch>
            <a:fillRect/>
          </a:stretch>
        </p:blipFill>
        <p:spPr>
          <a:xfrm>
            <a:off x="0" y="2183386"/>
            <a:ext cx="12192000" cy="3816922"/>
          </a:xfrm>
          <a:prstGeom prst="rect">
            <a:avLst/>
          </a:prstGeom>
        </p:spPr>
      </p:pic>
    </p:spTree>
    <p:extLst>
      <p:ext uri="{BB962C8B-B14F-4D97-AF65-F5344CB8AC3E}">
        <p14:creationId xmlns:p14="http://schemas.microsoft.com/office/powerpoint/2010/main" val="8574279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Контейнерний клас-масив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7664671" cy="6000307"/>
          </a:xfrm>
        </p:spPr>
        <p:txBody>
          <a:bodyPr>
            <a:normAutofit/>
          </a:bodyPr>
          <a:lstStyle/>
          <a:p>
            <a:pPr marL="540000" indent="360000">
              <a:lnSpc>
                <a:spcPct val="150000"/>
              </a:lnSpc>
              <a:spcBef>
                <a:spcPts val="0"/>
              </a:spcBef>
              <a:buNone/>
            </a:pPr>
            <a:r>
              <a:rPr lang="uk-UA" sz="1800" dirty="0"/>
              <a:t>Тепер </a:t>
            </a:r>
            <a:r>
              <a:rPr lang="uk-UA" sz="1800" b="1" dirty="0">
                <a:highlight>
                  <a:srgbClr val="00FF00"/>
                </a:highlight>
              </a:rPr>
              <a:t>перевантажимо оператор індексації []</a:t>
            </a:r>
            <a:r>
              <a:rPr lang="uk-UA" sz="1800" dirty="0"/>
              <a:t>, щоб мати доступ до елементів масиву. Ми також повинні виконати перевірку коректності переданого індексу, що найкраще зробити за допомогою </a:t>
            </a:r>
            <a:r>
              <a:rPr lang="uk-UA" sz="1800" dirty="0" err="1"/>
              <a:t>стейтменту</a:t>
            </a:r>
            <a:r>
              <a:rPr lang="uk-UA" sz="1800" dirty="0"/>
              <a:t> </a:t>
            </a:r>
            <a:r>
              <a:rPr lang="en-US" sz="1800" b="1" dirty="0"/>
              <a:t>assert</a:t>
            </a:r>
            <a:r>
              <a:rPr lang="en-US" sz="1800" dirty="0"/>
              <a:t>. </a:t>
            </a:r>
            <a:r>
              <a:rPr lang="uk-UA" sz="1800" dirty="0"/>
              <a:t>Також </a:t>
            </a:r>
            <a:r>
              <a:rPr lang="uk-UA" sz="1800" dirty="0" err="1"/>
              <a:t>додамо</a:t>
            </a:r>
            <a:r>
              <a:rPr lang="uk-UA" sz="1800" dirty="0"/>
              <a:t> функцію доступу для повернення довжини масиву:</a:t>
            </a:r>
          </a:p>
        </p:txBody>
      </p:sp>
      <p:pic>
        <p:nvPicPr>
          <p:cNvPr id="5" name="Рисунок 4">
            <a:extLst>
              <a:ext uri="{FF2B5EF4-FFF2-40B4-BE49-F238E27FC236}">
                <a16:creationId xmlns:a16="http://schemas.microsoft.com/office/drawing/2014/main" id="{07C2D3A3-C5A1-4FEB-8920-9746F4095E7E}"/>
              </a:ext>
            </a:extLst>
          </p:cNvPr>
          <p:cNvPicPr>
            <a:picLocks noChangeAspect="1"/>
          </p:cNvPicPr>
          <p:nvPr/>
        </p:nvPicPr>
        <p:blipFill>
          <a:blip r:embed="rId2"/>
          <a:stretch>
            <a:fillRect/>
          </a:stretch>
        </p:blipFill>
        <p:spPr>
          <a:xfrm>
            <a:off x="7664672" y="0"/>
            <a:ext cx="4527327" cy="6858000"/>
          </a:xfrm>
          <a:prstGeom prst="rect">
            <a:avLst/>
          </a:prstGeom>
        </p:spPr>
      </p:pic>
    </p:spTree>
    <p:extLst>
      <p:ext uri="{BB962C8B-B14F-4D97-AF65-F5344CB8AC3E}">
        <p14:creationId xmlns:p14="http://schemas.microsoft.com/office/powerpoint/2010/main" val="36396560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Контейнерний клас-масив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Тепер у нас вже є клас </a:t>
            </a:r>
            <a:r>
              <a:rPr lang="en-US" sz="1800" b="1" dirty="0" err="1"/>
              <a:t>ArrayInt</a:t>
            </a:r>
            <a:r>
              <a:rPr lang="en-US" sz="1800" dirty="0"/>
              <a:t>, </a:t>
            </a:r>
            <a:r>
              <a:rPr lang="uk-UA" sz="1800" dirty="0"/>
              <a:t>який ми можемо використовувати. Ми можемо виділити масив певного розміру і використовувати оператор [] для вилучення або зміни значень елементів.</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Тим не менш, є ще кілька речей, які ми не можемо виконати з нашим </a:t>
            </a:r>
            <a:r>
              <a:rPr lang="en-US" sz="1800" b="1" dirty="0" err="1"/>
              <a:t>ArrayInt</a:t>
            </a:r>
            <a:r>
              <a:rPr lang="en-US" sz="1800" dirty="0"/>
              <a:t>. </a:t>
            </a:r>
            <a:r>
              <a:rPr lang="uk-UA" sz="1800" dirty="0"/>
              <a:t>Це </a:t>
            </a:r>
            <a:r>
              <a:rPr lang="uk-UA" sz="1800" b="1" dirty="0">
                <a:highlight>
                  <a:srgbClr val="FFFF00"/>
                </a:highlight>
              </a:rPr>
              <a:t>автоматична зміна розміру масиву, додавання/видалення елементів і сортування елементів</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По-перше, давайте реалізуємо можливість масиву </a:t>
            </a:r>
            <a:r>
              <a:rPr lang="uk-UA" sz="1800" b="1" dirty="0">
                <a:highlight>
                  <a:srgbClr val="00FF00"/>
                </a:highlight>
              </a:rPr>
              <a:t>змінювати свій розмір</a:t>
            </a:r>
            <a:r>
              <a:rPr lang="uk-UA" sz="1800" dirty="0"/>
              <a:t>. Ми напишемо дві різні функції для цього. Перша функція — </a:t>
            </a:r>
            <a:r>
              <a:rPr lang="en-US" sz="1800" dirty="0">
                <a:solidFill>
                  <a:schemeClr val="accent5">
                    <a:lumMod val="75000"/>
                  </a:schemeClr>
                </a:solidFill>
                <a:latin typeface="Consolas" panose="020B0609020204030204" pitchFamily="49" charset="0"/>
              </a:rPr>
              <a:t>reallocate()</a:t>
            </a:r>
            <a:r>
              <a:rPr lang="en-US" sz="1800" dirty="0"/>
              <a:t>, </a:t>
            </a:r>
            <a:r>
              <a:rPr lang="uk-UA" sz="1800" dirty="0"/>
              <a:t>при зміні розміру масиву знищуватиме всі існуючі елементи (це швидко). Друга функція — </a:t>
            </a:r>
            <a:r>
              <a:rPr lang="en-US" sz="1800" dirty="0">
                <a:solidFill>
                  <a:schemeClr val="accent5">
                    <a:lumMod val="75000"/>
                  </a:schemeClr>
                </a:solidFill>
                <a:latin typeface="Consolas" panose="020B0609020204030204" pitchFamily="49" charset="0"/>
              </a:rPr>
              <a:t>resize()</a:t>
            </a:r>
            <a:r>
              <a:rPr lang="en-US" sz="1800" dirty="0"/>
              <a:t>, </a:t>
            </a:r>
            <a:r>
              <a:rPr lang="uk-UA" sz="1800" dirty="0"/>
              <a:t>при зміні розміру масиву зберігатиме всі існуючі елементи (це повільно).</a:t>
            </a:r>
          </a:p>
        </p:txBody>
      </p:sp>
    </p:spTree>
    <p:extLst>
      <p:ext uri="{BB962C8B-B14F-4D97-AF65-F5344CB8AC3E}">
        <p14:creationId xmlns:p14="http://schemas.microsoft.com/office/powerpoint/2010/main" val="37955376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0A32E148-3A91-4FFA-8E85-839EDDADC154}"/>
              </a:ext>
            </a:extLst>
          </p:cNvPr>
          <p:cNvPicPr>
            <a:picLocks noChangeAspect="1"/>
          </p:cNvPicPr>
          <p:nvPr/>
        </p:nvPicPr>
        <p:blipFill>
          <a:blip r:embed="rId2"/>
          <a:stretch>
            <a:fillRect/>
          </a:stretch>
        </p:blipFill>
        <p:spPr>
          <a:xfrm>
            <a:off x="2554388" y="0"/>
            <a:ext cx="7083222" cy="6858000"/>
          </a:xfrm>
          <a:prstGeom prst="rect">
            <a:avLst/>
          </a:prstGeom>
        </p:spPr>
      </p:pic>
      <p:sp>
        <p:nvSpPr>
          <p:cNvPr id="7" name="TextBox 6">
            <a:extLst>
              <a:ext uri="{FF2B5EF4-FFF2-40B4-BE49-F238E27FC236}">
                <a16:creationId xmlns:a16="http://schemas.microsoft.com/office/drawing/2014/main" id="{7BB9884E-8755-46BE-A35C-DBD6FEBB4BDF}"/>
              </a:ext>
            </a:extLst>
          </p:cNvPr>
          <p:cNvSpPr txBox="1"/>
          <p:nvPr/>
        </p:nvSpPr>
        <p:spPr>
          <a:xfrm>
            <a:off x="9800492" y="6403703"/>
            <a:ext cx="6096000" cy="369332"/>
          </a:xfrm>
          <a:prstGeom prst="rect">
            <a:avLst/>
          </a:prstGeom>
          <a:noFill/>
        </p:spPr>
        <p:txBody>
          <a:bodyPr wrap="square">
            <a:spAutoFit/>
          </a:bodyPr>
          <a:lstStyle/>
          <a:p>
            <a:r>
              <a:rPr lang="uk-UA" b="0" i="0" dirty="0" err="1">
                <a:solidFill>
                  <a:srgbClr val="000000"/>
                </a:solidFill>
                <a:effectLst/>
                <a:latin typeface="Open Sans" pitchFamily="2" charset="0"/>
              </a:rPr>
              <a:t>Фух</a:t>
            </a:r>
            <a:r>
              <a:rPr lang="uk-UA" b="0" i="0" dirty="0">
                <a:solidFill>
                  <a:srgbClr val="000000"/>
                </a:solidFill>
                <a:effectLst/>
                <a:latin typeface="Open Sans" pitchFamily="2" charset="0"/>
              </a:rPr>
              <a:t>! Було непросто!</a:t>
            </a:r>
            <a:endParaRPr lang="uk-UA" dirty="0"/>
          </a:p>
        </p:txBody>
      </p:sp>
    </p:spTree>
    <p:extLst>
      <p:ext uri="{BB962C8B-B14F-4D97-AF65-F5344CB8AC3E}">
        <p14:creationId xmlns:p14="http://schemas.microsoft.com/office/powerpoint/2010/main" val="34614408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Функціонал більшості контейнерних класів-масивів на цьому закінчується. Однак, якщо ви хочете побачити, як реалізувати </a:t>
            </a:r>
            <a:r>
              <a:rPr lang="uk-UA" sz="1800" b="1" dirty="0"/>
              <a:t>можливість додавання/видалення елементів</a:t>
            </a:r>
            <a:r>
              <a:rPr lang="uk-UA" sz="1800" dirty="0"/>
              <a:t>, то ми зараз це розглянемо. Наступні два алгоритми дуже схожі на функцію </a:t>
            </a:r>
            <a:r>
              <a:rPr lang="en-US" sz="1800" dirty="0">
                <a:solidFill>
                  <a:schemeClr val="accent5">
                    <a:lumMod val="75000"/>
                  </a:schemeClr>
                </a:solidFill>
                <a:latin typeface="Consolas" panose="020B0609020204030204" pitchFamily="49" charset="0"/>
              </a:rPr>
              <a:t>resize()</a:t>
            </a:r>
            <a:r>
              <a:rPr lang="en-US" sz="1800" dirty="0"/>
              <a:t>:</a:t>
            </a:r>
            <a:endParaRPr lang="uk-UA" sz="1800" dirty="0"/>
          </a:p>
        </p:txBody>
      </p:sp>
    </p:spTree>
    <p:extLst>
      <p:ext uri="{BB962C8B-B14F-4D97-AF65-F5344CB8AC3E}">
        <p14:creationId xmlns:p14="http://schemas.microsoft.com/office/powerpoint/2010/main" val="8102856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7BB5D692-51A8-4F94-9F94-5F67D7726BB5}"/>
              </a:ext>
            </a:extLst>
          </p:cNvPr>
          <p:cNvPicPr>
            <a:picLocks noChangeAspect="1"/>
          </p:cNvPicPr>
          <p:nvPr/>
        </p:nvPicPr>
        <p:blipFill>
          <a:blip r:embed="rId2"/>
          <a:stretch>
            <a:fillRect/>
          </a:stretch>
        </p:blipFill>
        <p:spPr>
          <a:xfrm>
            <a:off x="4117521" y="-1"/>
            <a:ext cx="3956957" cy="6858000"/>
          </a:xfrm>
          <a:prstGeom prst="rect">
            <a:avLst/>
          </a:prstGeom>
        </p:spPr>
      </p:pic>
    </p:spTree>
    <p:extLst>
      <p:ext uri="{BB962C8B-B14F-4D97-AF65-F5344CB8AC3E}">
        <p14:creationId xmlns:p14="http://schemas.microsoft.com/office/powerpoint/2010/main" val="16090498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E37B3420-F1BF-4691-A964-59055F99D521}"/>
              </a:ext>
            </a:extLst>
          </p:cNvPr>
          <p:cNvPicPr>
            <a:picLocks noChangeAspect="1"/>
          </p:cNvPicPr>
          <p:nvPr/>
        </p:nvPicPr>
        <p:blipFill>
          <a:blip r:embed="rId2"/>
          <a:stretch>
            <a:fillRect/>
          </a:stretch>
        </p:blipFill>
        <p:spPr>
          <a:xfrm>
            <a:off x="1972161" y="0"/>
            <a:ext cx="4543185" cy="6858000"/>
          </a:xfrm>
          <a:prstGeom prst="rect">
            <a:avLst/>
          </a:prstGeom>
        </p:spPr>
      </p:pic>
      <p:pic>
        <p:nvPicPr>
          <p:cNvPr id="7" name="Рисунок 6">
            <a:extLst>
              <a:ext uri="{FF2B5EF4-FFF2-40B4-BE49-F238E27FC236}">
                <a16:creationId xmlns:a16="http://schemas.microsoft.com/office/drawing/2014/main" id="{AF788489-7B9C-4C8D-956F-763F81007C4B}"/>
              </a:ext>
            </a:extLst>
          </p:cNvPr>
          <p:cNvPicPr>
            <a:picLocks noChangeAspect="1"/>
          </p:cNvPicPr>
          <p:nvPr/>
        </p:nvPicPr>
        <p:blipFill>
          <a:blip r:embed="rId3"/>
          <a:stretch>
            <a:fillRect/>
          </a:stretch>
        </p:blipFill>
        <p:spPr>
          <a:xfrm>
            <a:off x="7014971" y="6259678"/>
            <a:ext cx="2734057" cy="371527"/>
          </a:xfrm>
          <a:prstGeom prst="rect">
            <a:avLst/>
          </a:prstGeom>
        </p:spPr>
      </p:pic>
    </p:spTree>
    <p:extLst>
      <p:ext uri="{BB962C8B-B14F-4D97-AF65-F5344CB8AC3E}">
        <p14:creationId xmlns:p14="http://schemas.microsoft.com/office/powerpoint/2010/main" val="3027320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Хоча</a:t>
            </a:r>
            <a:r>
              <a:rPr lang="ru-RU" sz="1800" dirty="0"/>
              <a:t> </a:t>
            </a:r>
            <a:r>
              <a:rPr lang="ru-RU" sz="1800" dirty="0" err="1"/>
              <a:t>написання</a:t>
            </a:r>
            <a:r>
              <a:rPr lang="ru-RU" sz="1800" dirty="0"/>
              <a:t> </a:t>
            </a:r>
            <a:r>
              <a:rPr lang="ru-RU" sz="1800" dirty="0" err="1"/>
              <a:t>контейнерних</a:t>
            </a:r>
            <a:r>
              <a:rPr lang="ru-RU" sz="1800" dirty="0"/>
              <a:t> </a:t>
            </a:r>
            <a:r>
              <a:rPr lang="ru-RU" sz="1800" dirty="0" err="1"/>
              <a:t>класів</a:t>
            </a:r>
            <a:r>
              <a:rPr lang="ru-RU" sz="1800" dirty="0"/>
              <a:t> </a:t>
            </a:r>
            <a:r>
              <a:rPr lang="ru-RU" sz="1800" dirty="0" err="1"/>
              <a:t>може</a:t>
            </a:r>
            <a:r>
              <a:rPr lang="ru-RU" sz="1800" dirty="0"/>
              <a:t> бути </a:t>
            </a:r>
            <a:r>
              <a:rPr lang="ru-RU" sz="1800" dirty="0" err="1"/>
              <a:t>дещо</a:t>
            </a:r>
            <a:r>
              <a:rPr lang="ru-RU" sz="1800" dirty="0"/>
              <a:t> </a:t>
            </a:r>
            <a:r>
              <a:rPr lang="ru-RU" sz="1800" dirty="0" err="1"/>
              <a:t>складним</a:t>
            </a:r>
            <a:r>
              <a:rPr lang="ru-RU" sz="1800" dirty="0"/>
              <a:t>, але хороша новина </a:t>
            </a:r>
            <a:r>
              <a:rPr lang="ru-RU" sz="1800" dirty="0" err="1"/>
              <a:t>полягає</a:t>
            </a:r>
            <a:r>
              <a:rPr lang="ru-RU" sz="1800" dirty="0"/>
              <a:t> в тому, </a:t>
            </a:r>
            <a:r>
              <a:rPr lang="ru-RU" sz="1800" dirty="0" err="1"/>
              <a:t>що</a:t>
            </a:r>
            <a:r>
              <a:rPr lang="ru-RU" sz="1800" dirty="0"/>
              <a:t> вам </a:t>
            </a:r>
            <a:r>
              <a:rPr lang="ru-RU" sz="1800" dirty="0" err="1"/>
              <a:t>їх</a:t>
            </a:r>
            <a:r>
              <a:rPr lang="ru-RU" sz="1800" dirty="0"/>
              <a:t> </a:t>
            </a:r>
            <a:r>
              <a:rPr lang="ru-RU" sz="1800" dirty="0" err="1"/>
              <a:t>потрібно</a:t>
            </a:r>
            <a:r>
              <a:rPr lang="ru-RU" sz="1800" dirty="0"/>
              <a:t> </a:t>
            </a:r>
            <a:r>
              <a:rPr lang="ru-RU" sz="1800" dirty="0" err="1"/>
              <a:t>написати</a:t>
            </a:r>
            <a:r>
              <a:rPr lang="ru-RU" sz="1800" dirty="0"/>
              <a:t> </a:t>
            </a:r>
            <a:r>
              <a:rPr lang="ru-RU" sz="1800" dirty="0" err="1"/>
              <a:t>тільки</a:t>
            </a:r>
            <a:r>
              <a:rPr lang="ru-RU" sz="1800" dirty="0"/>
              <a:t> один раз. Як </a:t>
            </a:r>
            <a:r>
              <a:rPr lang="ru-RU" sz="1800" dirty="0" err="1"/>
              <a:t>тільки</a:t>
            </a:r>
            <a:r>
              <a:rPr lang="ru-RU" sz="1800" dirty="0"/>
              <a:t> </a:t>
            </a:r>
            <a:r>
              <a:rPr lang="ru-RU" sz="1800" dirty="0" err="1"/>
              <a:t>контейнерний</a:t>
            </a:r>
            <a:r>
              <a:rPr lang="ru-RU" sz="1800" dirty="0"/>
              <a:t> </a:t>
            </a:r>
            <a:r>
              <a:rPr lang="ru-RU" sz="1800" dirty="0" err="1"/>
              <a:t>клас</a:t>
            </a:r>
            <a:r>
              <a:rPr lang="ru-RU" sz="1800" dirty="0"/>
              <a:t> </a:t>
            </a:r>
            <a:r>
              <a:rPr lang="ru-RU" sz="1800" dirty="0" err="1"/>
              <a:t>працює</a:t>
            </a:r>
            <a:r>
              <a:rPr lang="ru-RU" sz="1800" dirty="0"/>
              <a:t>, </a:t>
            </a:r>
            <a:r>
              <a:rPr lang="ru-RU" sz="1800" dirty="0" err="1"/>
              <a:t>ви</a:t>
            </a:r>
            <a:r>
              <a:rPr lang="ru-RU" sz="1800" dirty="0"/>
              <a:t> можете </a:t>
            </a:r>
            <a:r>
              <a:rPr lang="ru-RU" sz="1800" dirty="0" err="1"/>
              <a:t>його</a:t>
            </a:r>
            <a:r>
              <a:rPr lang="ru-RU" sz="1800" dirty="0"/>
              <a:t> повторно </a:t>
            </a:r>
            <a:r>
              <a:rPr lang="ru-RU" sz="1800" dirty="0" err="1"/>
              <a:t>використовувати</a:t>
            </a:r>
            <a:r>
              <a:rPr lang="ru-RU" sz="1800" dirty="0"/>
              <a:t> де-</a:t>
            </a:r>
            <a:r>
              <a:rPr lang="ru-RU" sz="1800" dirty="0" err="1"/>
              <a:t>завгодно</a:t>
            </a:r>
            <a:r>
              <a:rPr lang="ru-RU" sz="1800" dirty="0"/>
              <a:t> без будь-</a:t>
            </a:r>
            <a:r>
              <a:rPr lang="ru-RU" sz="1800" dirty="0" err="1"/>
              <a:t>яких</a:t>
            </a:r>
            <a:r>
              <a:rPr lang="ru-RU" sz="1800" dirty="0"/>
              <a:t> </a:t>
            </a:r>
            <a:r>
              <a:rPr lang="ru-RU" sz="1800" dirty="0" err="1"/>
              <a:t>додаткових</a:t>
            </a:r>
            <a:r>
              <a:rPr lang="ru-RU" sz="1800" dirty="0"/>
              <a:t> </a:t>
            </a:r>
            <a:r>
              <a:rPr lang="ru-RU" sz="1800" dirty="0" err="1"/>
              <a:t>дій</a:t>
            </a:r>
            <a:r>
              <a:rPr lang="ru-RU" sz="1800" dirty="0"/>
              <a:t>/</a:t>
            </a:r>
            <a:r>
              <a:rPr lang="ru-RU" sz="1800" dirty="0" err="1"/>
              <a:t>зусиль</a:t>
            </a:r>
            <a:r>
              <a:rPr lang="ru-RU" sz="1800" dirty="0"/>
              <a:t> з боку </a:t>
            </a:r>
            <a:r>
              <a:rPr lang="ru-RU" sz="1800" dirty="0" err="1"/>
              <a:t>програмування</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err="1"/>
              <a:t>Також</a:t>
            </a:r>
            <a:r>
              <a:rPr lang="ru-RU" sz="1800" dirty="0"/>
              <a:t> </a:t>
            </a:r>
            <a:r>
              <a:rPr lang="ru-RU" sz="1800" dirty="0" err="1"/>
              <a:t>варто</a:t>
            </a:r>
            <a:r>
              <a:rPr lang="ru-RU" sz="1800" dirty="0"/>
              <a:t> </a:t>
            </a:r>
            <a:r>
              <a:rPr lang="ru-RU" sz="1800" dirty="0" err="1"/>
              <a:t>відзначити</a:t>
            </a:r>
            <a:r>
              <a:rPr lang="ru-RU" sz="1800" dirty="0"/>
              <a:t>, </a:t>
            </a:r>
            <a:r>
              <a:rPr lang="ru-RU" sz="1800" dirty="0" err="1"/>
              <a:t>що</a:t>
            </a:r>
            <a:r>
              <a:rPr lang="ru-RU" sz="1800" dirty="0"/>
              <a:t>, </a:t>
            </a:r>
            <a:r>
              <a:rPr lang="ru-RU" sz="1800" dirty="0" err="1"/>
              <a:t>хоча</a:t>
            </a:r>
            <a:r>
              <a:rPr lang="ru-RU" sz="1800" dirty="0"/>
              <a:t> наш </a:t>
            </a:r>
            <a:r>
              <a:rPr lang="ru-RU" sz="1800" dirty="0" err="1"/>
              <a:t>контейнерний</a:t>
            </a:r>
            <a:r>
              <a:rPr lang="ru-RU" sz="1800" dirty="0"/>
              <a:t> </a:t>
            </a:r>
            <a:r>
              <a:rPr lang="ru-RU" sz="1800" dirty="0" err="1"/>
              <a:t>клас</a:t>
            </a:r>
            <a:r>
              <a:rPr lang="ru-RU" sz="1800" dirty="0"/>
              <a:t> </a:t>
            </a:r>
            <a:r>
              <a:rPr lang="ru-RU" sz="1800" b="1" dirty="0" err="1"/>
              <a:t>ArrayInt</a:t>
            </a:r>
            <a:r>
              <a:rPr lang="ru-RU" sz="1800" dirty="0"/>
              <a:t> </a:t>
            </a:r>
            <a:r>
              <a:rPr lang="ru-RU" sz="1800" dirty="0" err="1"/>
              <a:t>містить</a:t>
            </a:r>
            <a:r>
              <a:rPr lang="ru-RU" sz="1800" dirty="0"/>
              <a:t> </a:t>
            </a:r>
            <a:r>
              <a:rPr lang="ru-RU" sz="1800" dirty="0" err="1"/>
              <a:t>фундаментальний</a:t>
            </a:r>
            <a:r>
              <a:rPr lang="ru-RU" sz="1800" dirty="0"/>
              <a:t> тип </a:t>
            </a:r>
            <a:r>
              <a:rPr lang="ru-RU" sz="1800" dirty="0" err="1"/>
              <a:t>даних</a:t>
            </a:r>
            <a:r>
              <a:rPr lang="ru-RU" sz="1800" dirty="0"/>
              <a:t> (</a:t>
            </a:r>
            <a:r>
              <a:rPr lang="ru-RU" sz="1800" b="1" dirty="0" err="1"/>
              <a:t>int</a:t>
            </a:r>
            <a:r>
              <a:rPr lang="ru-RU" sz="1800" dirty="0"/>
              <a:t>), ми </a:t>
            </a:r>
            <a:r>
              <a:rPr lang="ru-RU" sz="1800" dirty="0" err="1"/>
              <a:t>також</a:t>
            </a:r>
            <a:r>
              <a:rPr lang="ru-RU" sz="1800" dirty="0"/>
              <a:t> могли б легко </a:t>
            </a:r>
            <a:r>
              <a:rPr lang="ru-RU" sz="1800" dirty="0" err="1"/>
              <a:t>використовувати</a:t>
            </a:r>
            <a:r>
              <a:rPr lang="ru-RU" sz="1800" dirty="0"/>
              <a:t> і </a:t>
            </a:r>
            <a:r>
              <a:rPr lang="ru-RU" sz="1800" dirty="0" err="1"/>
              <a:t>користувацький</a:t>
            </a:r>
            <a:r>
              <a:rPr lang="ru-RU" sz="1800" dirty="0"/>
              <a:t> тип </a:t>
            </a:r>
            <a:r>
              <a:rPr lang="ru-RU" sz="1800" dirty="0" err="1"/>
              <a:t>даних</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b="1" dirty="0">
                <a:highlight>
                  <a:srgbClr val="00FF00"/>
                </a:highlight>
              </a:rPr>
              <a:t>Якщо клас зі Стандартної бібліотеки </a:t>
            </a:r>
            <a:r>
              <a:rPr lang="en-US" sz="1800" b="1" dirty="0">
                <a:highlight>
                  <a:srgbClr val="00FF00"/>
                </a:highlight>
              </a:rPr>
              <a:t>C++ </a:t>
            </a:r>
            <a:r>
              <a:rPr lang="uk-UA" sz="1800" b="1" dirty="0">
                <a:highlight>
                  <a:srgbClr val="00FF00"/>
                </a:highlight>
              </a:rPr>
              <a:t>повністю відповідає вашим потребам, то використовуйте його замість написання свого контейнерного класу. Наприклад, замість </a:t>
            </a:r>
            <a:r>
              <a:rPr lang="en-US" sz="1800" b="1" dirty="0" err="1">
                <a:highlight>
                  <a:srgbClr val="00FF00"/>
                </a:highlight>
              </a:rPr>
              <a:t>ArrayInt</a:t>
            </a:r>
            <a:r>
              <a:rPr lang="en-US" sz="1800" b="1" dirty="0">
                <a:highlight>
                  <a:srgbClr val="00FF00"/>
                </a:highlight>
              </a:rPr>
              <a:t> </a:t>
            </a:r>
            <a:r>
              <a:rPr lang="uk-UA" sz="1800" b="1" dirty="0">
                <a:highlight>
                  <a:srgbClr val="00FF00"/>
                </a:highlight>
              </a:rPr>
              <a:t>краще використовувати </a:t>
            </a:r>
            <a:r>
              <a:rPr lang="en-US" sz="1800" b="1" dirty="0">
                <a:highlight>
                  <a:srgbClr val="00FF00"/>
                </a:highlight>
              </a:rPr>
              <a:t>std::vector&lt;int&gt;, </a:t>
            </a:r>
            <a:r>
              <a:rPr lang="uk-UA" sz="1800" b="1" dirty="0">
                <a:highlight>
                  <a:srgbClr val="00FF00"/>
                </a:highlight>
              </a:rPr>
              <a:t>так як реалізація </a:t>
            </a:r>
            <a:r>
              <a:rPr lang="en-US" sz="1800" b="1" dirty="0">
                <a:highlight>
                  <a:srgbClr val="00FF00"/>
                </a:highlight>
              </a:rPr>
              <a:t>std::vector&lt;int&gt; </a:t>
            </a:r>
            <a:r>
              <a:rPr lang="uk-UA" sz="1800" b="1" dirty="0">
                <a:highlight>
                  <a:srgbClr val="00FF00"/>
                </a:highlight>
              </a:rPr>
              <a:t>протестована/перевірена вже багатьма роками, ефективна і відмінно працює з іншими класами зі Стандартної бібліотеки </a:t>
            </a:r>
            <a:r>
              <a:rPr lang="en-US" sz="1800" b="1" dirty="0">
                <a:highlight>
                  <a:srgbClr val="00FF00"/>
                </a:highlight>
              </a:rPr>
              <a:t>C++. </a:t>
            </a:r>
            <a:r>
              <a:rPr lang="uk-UA" sz="1800" b="1" dirty="0">
                <a:highlight>
                  <a:srgbClr val="00FF00"/>
                </a:highlight>
              </a:rPr>
              <a:t>Але так як не завжди може бути можливим використовувати класи зі Стандартної бібліотеки </a:t>
            </a:r>
            <a:r>
              <a:rPr lang="en-US" sz="1800" b="1" dirty="0">
                <a:highlight>
                  <a:srgbClr val="00FF00"/>
                </a:highlight>
              </a:rPr>
              <a:t>C++, </a:t>
            </a:r>
            <a:r>
              <a:rPr lang="uk-UA" sz="1800" b="1" dirty="0">
                <a:highlight>
                  <a:srgbClr val="00FF00"/>
                </a:highlight>
              </a:rPr>
              <a:t>то ви вже знаєте, як створювати свої власні контейнерні класи.</a:t>
            </a:r>
          </a:p>
        </p:txBody>
      </p:sp>
    </p:spTree>
    <p:extLst>
      <p:ext uri="{BB962C8B-B14F-4D97-AF65-F5344CB8AC3E}">
        <p14:creationId xmlns:p14="http://schemas.microsoft.com/office/powerpoint/2010/main" val="1331950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a:bodyPr>
          <a:lstStyle/>
          <a:p>
            <a:pPr marL="720000"/>
            <a:r>
              <a:rPr lang="uk-UA" b="1" dirty="0"/>
              <a:t>Список ініціалізації </a:t>
            </a:r>
            <a:r>
              <a:rPr lang="en-US" b="1" dirty="0"/>
              <a:t>std::</a:t>
            </a:r>
            <a:r>
              <a:rPr lang="en-US" b="1" dirty="0" err="1"/>
              <a:t>initializer_list</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Розглянемо</a:t>
            </a:r>
            <a:r>
              <a:rPr lang="ru-RU" sz="1800" dirty="0"/>
              <a:t> </a:t>
            </a:r>
            <a:r>
              <a:rPr lang="ru-RU" sz="1800" dirty="0" err="1"/>
              <a:t>фіксований</a:t>
            </a:r>
            <a:r>
              <a:rPr lang="ru-RU" sz="1800" dirty="0"/>
              <a:t> </a:t>
            </a:r>
            <a:r>
              <a:rPr lang="ru-RU" sz="1800" dirty="0" err="1"/>
              <a:t>масив</a:t>
            </a:r>
            <a:r>
              <a:rPr lang="ru-RU" sz="1800" dirty="0"/>
              <a:t> </a:t>
            </a:r>
            <a:r>
              <a:rPr lang="ru-RU" sz="1800" dirty="0" err="1"/>
              <a:t>цілих</a:t>
            </a:r>
            <a:r>
              <a:rPr lang="ru-RU" sz="1800" dirty="0"/>
              <a:t> чисел в </a:t>
            </a:r>
            <a:r>
              <a:rPr lang="ru-RU" sz="1800" dirty="0" err="1"/>
              <a:t>мові</a:t>
            </a:r>
            <a:r>
              <a:rPr lang="ru-RU" sz="1800" dirty="0"/>
              <a:t> С++:</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t>Для </a:t>
            </a:r>
            <a:r>
              <a:rPr lang="ru-RU" sz="1800" dirty="0" err="1"/>
              <a:t>ініціалізації</a:t>
            </a:r>
            <a:r>
              <a:rPr lang="ru-RU" sz="1800" dirty="0"/>
              <a:t> </a:t>
            </a:r>
            <a:r>
              <a:rPr lang="ru-RU" sz="1800" dirty="0" err="1"/>
              <a:t>цього</a:t>
            </a:r>
            <a:r>
              <a:rPr lang="ru-RU" sz="1800" dirty="0"/>
              <a:t> </a:t>
            </a:r>
            <a:r>
              <a:rPr lang="ru-RU" sz="1800" dirty="0" err="1"/>
              <a:t>масиву</a:t>
            </a:r>
            <a:r>
              <a:rPr lang="ru-RU" sz="1800" dirty="0"/>
              <a:t> ми </a:t>
            </a:r>
            <a:r>
              <a:rPr lang="ru-RU" sz="1800" dirty="0" err="1"/>
              <a:t>можемо</a:t>
            </a:r>
            <a:r>
              <a:rPr lang="ru-RU" sz="1800" dirty="0"/>
              <a:t> </a:t>
            </a:r>
            <a:r>
              <a:rPr lang="ru-RU" sz="1800" dirty="0" err="1"/>
              <a:t>використати</a:t>
            </a:r>
            <a:r>
              <a:rPr lang="ru-RU" sz="1800" dirty="0"/>
              <a:t> список </a:t>
            </a:r>
            <a:r>
              <a:rPr lang="ru-RU" sz="1800" dirty="0" err="1"/>
              <a:t>ініціалізації</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Це</a:t>
            </a:r>
            <a:r>
              <a:rPr lang="ru-RU" sz="1800" dirty="0"/>
              <a:t> </a:t>
            </a:r>
            <a:r>
              <a:rPr lang="ru-RU" sz="1800" dirty="0" err="1"/>
              <a:t>також</a:t>
            </a:r>
            <a:r>
              <a:rPr lang="ru-RU" sz="1800" dirty="0"/>
              <a:t> </a:t>
            </a:r>
            <a:r>
              <a:rPr lang="ru-RU" sz="1800" dirty="0" err="1"/>
              <a:t>працює</a:t>
            </a:r>
            <a:r>
              <a:rPr lang="ru-RU" sz="1800" dirty="0"/>
              <a:t> і з динамічно </a:t>
            </a:r>
            <a:r>
              <a:rPr lang="ru-RU" sz="1800" dirty="0" err="1"/>
              <a:t>виділеними</a:t>
            </a:r>
            <a:r>
              <a:rPr lang="ru-RU" sz="1800" dirty="0"/>
              <a:t> </a:t>
            </a:r>
            <a:r>
              <a:rPr lang="ru-RU" sz="1800" dirty="0" err="1"/>
              <a:t>масивами</a:t>
            </a:r>
            <a:r>
              <a:rPr lang="ru-RU" sz="1800" dirty="0"/>
              <a:t>:</a:t>
            </a:r>
            <a:endParaRPr lang="uk-UA" sz="1800" dirty="0"/>
          </a:p>
        </p:txBody>
      </p:sp>
      <p:pic>
        <p:nvPicPr>
          <p:cNvPr id="5" name="Рисунок 4">
            <a:extLst>
              <a:ext uri="{FF2B5EF4-FFF2-40B4-BE49-F238E27FC236}">
                <a16:creationId xmlns:a16="http://schemas.microsoft.com/office/drawing/2014/main" id="{5C2CBB82-E681-4E06-905C-4DAB48F66D32}"/>
              </a:ext>
            </a:extLst>
          </p:cNvPr>
          <p:cNvPicPr>
            <a:picLocks noChangeAspect="1"/>
          </p:cNvPicPr>
          <p:nvPr/>
        </p:nvPicPr>
        <p:blipFill>
          <a:blip r:embed="rId2"/>
          <a:stretch>
            <a:fillRect/>
          </a:stretch>
        </p:blipFill>
        <p:spPr>
          <a:xfrm>
            <a:off x="3947828" y="1321605"/>
            <a:ext cx="4296342" cy="901481"/>
          </a:xfrm>
          <a:prstGeom prst="rect">
            <a:avLst/>
          </a:prstGeom>
        </p:spPr>
      </p:pic>
      <p:pic>
        <p:nvPicPr>
          <p:cNvPr id="7" name="Рисунок 6">
            <a:extLst>
              <a:ext uri="{FF2B5EF4-FFF2-40B4-BE49-F238E27FC236}">
                <a16:creationId xmlns:a16="http://schemas.microsoft.com/office/drawing/2014/main" id="{1A460F05-B77B-4E5C-AE0C-C90B00EE17E4}"/>
              </a:ext>
            </a:extLst>
          </p:cNvPr>
          <p:cNvPicPr>
            <a:picLocks noChangeAspect="1"/>
          </p:cNvPicPr>
          <p:nvPr/>
        </p:nvPicPr>
        <p:blipFill>
          <a:blip r:embed="rId3"/>
          <a:stretch>
            <a:fillRect/>
          </a:stretch>
        </p:blipFill>
        <p:spPr>
          <a:xfrm>
            <a:off x="2418369" y="2554461"/>
            <a:ext cx="7355261" cy="3600155"/>
          </a:xfrm>
          <a:prstGeom prst="rect">
            <a:avLst/>
          </a:prstGeom>
        </p:spPr>
      </p:pic>
      <p:pic>
        <p:nvPicPr>
          <p:cNvPr id="9" name="Рисунок 8">
            <a:extLst>
              <a:ext uri="{FF2B5EF4-FFF2-40B4-BE49-F238E27FC236}">
                <a16:creationId xmlns:a16="http://schemas.microsoft.com/office/drawing/2014/main" id="{F80EC9A2-F743-4B24-A4FB-AF2CEFA6F70C}"/>
              </a:ext>
            </a:extLst>
          </p:cNvPr>
          <p:cNvPicPr>
            <a:picLocks noChangeAspect="1"/>
          </p:cNvPicPr>
          <p:nvPr/>
        </p:nvPicPr>
        <p:blipFill>
          <a:blip r:embed="rId4"/>
          <a:stretch>
            <a:fillRect/>
          </a:stretch>
        </p:blipFill>
        <p:spPr>
          <a:xfrm>
            <a:off x="7619502" y="5511589"/>
            <a:ext cx="1876687" cy="428685"/>
          </a:xfrm>
          <a:prstGeom prst="rect">
            <a:avLst/>
          </a:prstGeom>
        </p:spPr>
      </p:pic>
    </p:spTree>
    <p:extLst>
      <p:ext uri="{BB962C8B-B14F-4D97-AF65-F5344CB8AC3E}">
        <p14:creationId xmlns:p14="http://schemas.microsoft.com/office/powerpoint/2010/main" val="3531115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Композиція об’єктів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У реальному житті складні об’єкти часто складаються з менших, більш простих об’єктів. Наприклад, автомобіль </a:t>
            </a:r>
            <a:r>
              <a:rPr lang="uk-UA" sz="1800" b="1" dirty="0">
                <a:highlight>
                  <a:srgbClr val="00FF00"/>
                </a:highlight>
              </a:rPr>
              <a:t>складається</a:t>
            </a:r>
            <a:r>
              <a:rPr lang="uk-UA" sz="1800" dirty="0"/>
              <a:t> з металевої рами, двигуна, 4 коліс, коробки передач, керма та великої кількості інших деталей. Персональний комп’ютер складається з центрального процесора, материнської плати, пам’яті тощо. Навіть ви складаєтеся з невеликих частин: у вас є голова, ноги, руки і </a:t>
            </a:r>
            <a:r>
              <a:rPr lang="uk-UA" sz="1800" dirty="0" err="1"/>
              <a:t>т.д</a:t>
            </a:r>
            <a:r>
              <a:rPr lang="uk-UA" sz="1800" dirty="0"/>
              <a:t>. </a:t>
            </a:r>
            <a:r>
              <a:rPr lang="uk-UA" sz="1800" b="1" dirty="0">
                <a:highlight>
                  <a:srgbClr val="00FF00"/>
                </a:highlight>
              </a:rPr>
              <a:t>Процес побудови складних об’єктів з більш простих називається </a:t>
            </a:r>
            <a:r>
              <a:rPr lang="uk-UA" sz="1800" b="1" u="sng" dirty="0">
                <a:highlight>
                  <a:srgbClr val="00FF00"/>
                </a:highlight>
              </a:rPr>
              <a:t>композицією об’єкта</a:t>
            </a:r>
            <a:r>
              <a:rPr lang="uk-UA" sz="1800" dirty="0"/>
              <a:t>.</a:t>
            </a:r>
          </a:p>
        </p:txBody>
      </p:sp>
    </p:spTree>
    <p:extLst>
      <p:ext uri="{BB962C8B-B14F-4D97-AF65-F5344CB8AC3E}">
        <p14:creationId xmlns:p14="http://schemas.microsoft.com/office/powerpoint/2010/main" val="35460572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Список ініціалізації </a:t>
            </a:r>
            <a:r>
              <a:rPr lang="en-US" b="1" dirty="0"/>
              <a:t>std::</a:t>
            </a:r>
            <a:r>
              <a:rPr lang="en-US" b="1" dirty="0" err="1"/>
              <a:t>initializer_list</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t>Ми </a:t>
            </a:r>
            <a:r>
              <a:rPr lang="ru-RU" sz="1800" dirty="0" err="1"/>
              <a:t>розглядали</a:t>
            </a:r>
            <a:r>
              <a:rPr lang="ru-RU" sz="1800" dirty="0"/>
              <a:t> </a:t>
            </a:r>
            <a:r>
              <a:rPr lang="ru-RU" sz="1800" dirty="0" err="1"/>
              <a:t>контейнерні</a:t>
            </a:r>
            <a:r>
              <a:rPr lang="ru-RU" sz="1800" dirty="0"/>
              <a:t> </a:t>
            </a:r>
            <a:r>
              <a:rPr lang="ru-RU" sz="1800" dirty="0" err="1"/>
              <a:t>класи</a:t>
            </a:r>
            <a:r>
              <a:rPr lang="ru-RU" sz="1800" dirty="0"/>
              <a:t> на </a:t>
            </a:r>
            <a:r>
              <a:rPr lang="ru-RU" sz="1800" dirty="0" err="1"/>
              <a:t>прикладі</a:t>
            </a:r>
            <a:r>
              <a:rPr lang="ru-RU" sz="1800" dirty="0"/>
              <a:t> </a:t>
            </a:r>
            <a:r>
              <a:rPr lang="ru-RU" sz="1800" dirty="0" err="1"/>
              <a:t>класу-масиву</a:t>
            </a:r>
            <a:r>
              <a:rPr lang="ru-RU" sz="1800" dirty="0"/>
              <a:t> </a:t>
            </a:r>
            <a:r>
              <a:rPr lang="ru-RU" sz="1800" dirty="0" err="1"/>
              <a:t>цілих</a:t>
            </a:r>
            <a:r>
              <a:rPr lang="ru-RU" sz="1800" dirty="0"/>
              <a:t> чисел </a:t>
            </a:r>
            <a:r>
              <a:rPr lang="ru-RU" sz="1800" dirty="0" err="1">
                <a:solidFill>
                  <a:schemeClr val="accent5">
                    <a:lumMod val="75000"/>
                  </a:schemeClr>
                </a:solidFill>
                <a:latin typeface="Consolas" panose="020B0609020204030204" pitchFamily="49" charset="0"/>
              </a:rPr>
              <a:t>ArrayInt</a:t>
            </a:r>
            <a:r>
              <a:rPr lang="ru-RU" sz="1800" dirty="0"/>
              <a:t>:</a:t>
            </a:r>
            <a:endParaRPr lang="uk-UA" sz="1800" dirty="0"/>
          </a:p>
        </p:txBody>
      </p:sp>
      <p:pic>
        <p:nvPicPr>
          <p:cNvPr id="5" name="Рисунок 4">
            <a:extLst>
              <a:ext uri="{FF2B5EF4-FFF2-40B4-BE49-F238E27FC236}">
                <a16:creationId xmlns:a16="http://schemas.microsoft.com/office/drawing/2014/main" id="{AEA27D80-F882-4ED5-90FA-B27E5F4276F9}"/>
              </a:ext>
            </a:extLst>
          </p:cNvPr>
          <p:cNvPicPr>
            <a:picLocks noChangeAspect="1"/>
          </p:cNvPicPr>
          <p:nvPr/>
        </p:nvPicPr>
        <p:blipFill>
          <a:blip r:embed="rId2"/>
          <a:stretch>
            <a:fillRect/>
          </a:stretch>
        </p:blipFill>
        <p:spPr>
          <a:xfrm>
            <a:off x="2854568" y="857691"/>
            <a:ext cx="6482862" cy="2754586"/>
          </a:xfrm>
          <a:prstGeom prst="rect">
            <a:avLst/>
          </a:prstGeom>
        </p:spPr>
      </p:pic>
    </p:spTree>
    <p:extLst>
      <p:ext uri="{BB962C8B-B14F-4D97-AF65-F5344CB8AC3E}">
        <p14:creationId xmlns:p14="http://schemas.microsoft.com/office/powerpoint/2010/main" val="26489213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537A7A1E-E729-4DE2-8A44-F95BF1D2FE67}"/>
              </a:ext>
            </a:extLst>
          </p:cNvPr>
          <p:cNvPicPr>
            <a:picLocks noChangeAspect="1"/>
          </p:cNvPicPr>
          <p:nvPr/>
        </p:nvPicPr>
        <p:blipFill>
          <a:blip r:embed="rId2"/>
          <a:stretch>
            <a:fillRect/>
          </a:stretch>
        </p:blipFill>
        <p:spPr>
          <a:xfrm>
            <a:off x="284616" y="0"/>
            <a:ext cx="11622768" cy="6858000"/>
          </a:xfrm>
          <a:prstGeom prst="rect">
            <a:avLst/>
          </a:prstGeom>
        </p:spPr>
      </p:pic>
    </p:spTree>
    <p:extLst>
      <p:ext uri="{BB962C8B-B14F-4D97-AF65-F5344CB8AC3E}">
        <p14:creationId xmlns:p14="http://schemas.microsoft.com/office/powerpoint/2010/main" val="22112236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Що</a:t>
            </a:r>
            <a:r>
              <a:rPr lang="ru-RU" sz="1800" dirty="0"/>
              <a:t> </a:t>
            </a:r>
            <a:r>
              <a:rPr lang="ru-RU" sz="1800" dirty="0" err="1"/>
              <a:t>відбудеться</a:t>
            </a:r>
            <a:r>
              <a:rPr lang="ru-RU" sz="1800" dirty="0"/>
              <a:t>, </a:t>
            </a:r>
            <a:r>
              <a:rPr lang="ru-RU" sz="1800" dirty="0" err="1"/>
              <a:t>якщо</a:t>
            </a:r>
            <a:r>
              <a:rPr lang="ru-RU" sz="1800" dirty="0"/>
              <a:t> ми </a:t>
            </a:r>
            <a:r>
              <a:rPr lang="ru-RU" sz="1800" dirty="0" err="1"/>
              <a:t>спробуємо</a:t>
            </a:r>
            <a:r>
              <a:rPr lang="ru-RU" sz="1800" dirty="0"/>
              <a:t> </a:t>
            </a:r>
            <a:r>
              <a:rPr lang="ru-RU" sz="1800" dirty="0" err="1"/>
              <a:t>використати</a:t>
            </a:r>
            <a:r>
              <a:rPr lang="ru-RU" sz="1800" dirty="0"/>
              <a:t> список </a:t>
            </a:r>
            <a:r>
              <a:rPr lang="ru-RU" sz="1800" dirty="0" err="1"/>
              <a:t>ініціалізації</a:t>
            </a:r>
            <a:r>
              <a:rPr lang="ru-RU" sz="1800" dirty="0"/>
              <a:t> з </a:t>
            </a:r>
            <a:r>
              <a:rPr lang="ru-RU" sz="1800" dirty="0" err="1"/>
              <a:t>цим</a:t>
            </a:r>
            <a:r>
              <a:rPr lang="ru-RU" sz="1800" dirty="0"/>
              <a:t> </a:t>
            </a:r>
            <a:r>
              <a:rPr lang="ru-RU" sz="1800" dirty="0" err="1"/>
              <a:t>контейнерним</a:t>
            </a:r>
            <a:r>
              <a:rPr lang="ru-RU" sz="1800" dirty="0"/>
              <a:t> </a:t>
            </a:r>
            <a:r>
              <a:rPr lang="ru-RU" sz="1800" dirty="0" err="1"/>
              <a:t>класом</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endParaRPr lang="ru-RU" sz="1800" dirty="0"/>
          </a:p>
          <a:p>
            <a:pPr marL="540000" indent="360000">
              <a:lnSpc>
                <a:spcPct val="150000"/>
              </a:lnSpc>
              <a:spcBef>
                <a:spcPts val="0"/>
              </a:spcBef>
              <a:buNone/>
            </a:pPr>
            <a:endParaRPr lang="ru-RU" sz="1800" dirty="0"/>
          </a:p>
          <a:p>
            <a:pPr marL="540000" indent="360000">
              <a:lnSpc>
                <a:spcPct val="150000"/>
              </a:lnSpc>
              <a:spcBef>
                <a:spcPts val="0"/>
              </a:spcBef>
              <a:buNone/>
            </a:pPr>
            <a:endParaRPr lang="ru-RU" sz="1800" dirty="0"/>
          </a:p>
          <a:p>
            <a:pPr marL="540000" indent="360000">
              <a:lnSpc>
                <a:spcPct val="150000"/>
              </a:lnSpc>
              <a:spcBef>
                <a:spcPts val="0"/>
              </a:spcBef>
              <a:buNone/>
            </a:pPr>
            <a:endParaRPr lang="ru-RU" sz="1800" dirty="0"/>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t>Цей код не </a:t>
            </a:r>
            <a:r>
              <a:rPr lang="uk-UA" sz="1800" b="1" dirty="0" err="1"/>
              <a:t>скомпілюється</a:t>
            </a:r>
            <a:r>
              <a:rPr lang="uk-UA" sz="1800" dirty="0"/>
              <a:t>, тому що клас </a:t>
            </a:r>
            <a:r>
              <a:rPr lang="en-US" sz="1800" b="1" dirty="0" err="1"/>
              <a:t>ArrayInt</a:t>
            </a:r>
            <a:r>
              <a:rPr lang="en-US" sz="1800" dirty="0"/>
              <a:t> </a:t>
            </a:r>
            <a:r>
              <a:rPr lang="uk-UA" sz="1800" dirty="0"/>
              <a:t>не має конструктора, який би знав, що робити зі списком ініціалізації, тому кожен елемент потрібно </a:t>
            </a:r>
            <a:r>
              <a:rPr lang="uk-UA" sz="1800" dirty="0" err="1"/>
              <a:t>ініціалізувати</a:t>
            </a:r>
            <a:r>
              <a:rPr lang="uk-UA" sz="1800" dirty="0"/>
              <a:t> в індивідуальному порядку:</a:t>
            </a:r>
          </a:p>
        </p:txBody>
      </p:sp>
      <p:pic>
        <p:nvPicPr>
          <p:cNvPr id="5" name="Рисунок 4">
            <a:extLst>
              <a:ext uri="{FF2B5EF4-FFF2-40B4-BE49-F238E27FC236}">
                <a16:creationId xmlns:a16="http://schemas.microsoft.com/office/drawing/2014/main" id="{FCA49453-1B8D-413C-9EA2-EF422B93F957}"/>
              </a:ext>
            </a:extLst>
          </p:cNvPr>
          <p:cNvPicPr>
            <a:picLocks noChangeAspect="1"/>
          </p:cNvPicPr>
          <p:nvPr/>
        </p:nvPicPr>
        <p:blipFill>
          <a:blip r:embed="rId2"/>
          <a:stretch>
            <a:fillRect/>
          </a:stretch>
        </p:blipFill>
        <p:spPr>
          <a:xfrm>
            <a:off x="1764322" y="1420522"/>
            <a:ext cx="8663354" cy="2584239"/>
          </a:xfrm>
          <a:prstGeom prst="rect">
            <a:avLst/>
          </a:prstGeom>
        </p:spPr>
      </p:pic>
    </p:spTree>
    <p:extLst>
      <p:ext uri="{BB962C8B-B14F-4D97-AF65-F5344CB8AC3E}">
        <p14:creationId xmlns:p14="http://schemas.microsoft.com/office/powerpoint/2010/main" val="14789525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1F206689-C296-4823-A7C8-3E978938A433}"/>
              </a:ext>
            </a:extLst>
          </p:cNvPr>
          <p:cNvPicPr>
            <a:picLocks noChangeAspect="1"/>
          </p:cNvPicPr>
          <p:nvPr/>
        </p:nvPicPr>
        <p:blipFill>
          <a:blip r:embed="rId2"/>
          <a:stretch>
            <a:fillRect/>
          </a:stretch>
        </p:blipFill>
        <p:spPr>
          <a:xfrm>
            <a:off x="2712357" y="0"/>
            <a:ext cx="6767286" cy="6858000"/>
          </a:xfrm>
          <a:prstGeom prst="rect">
            <a:avLst/>
          </a:prstGeom>
        </p:spPr>
      </p:pic>
    </p:spTree>
    <p:extLst>
      <p:ext uri="{BB962C8B-B14F-4D97-AF65-F5344CB8AC3E}">
        <p14:creationId xmlns:p14="http://schemas.microsoft.com/office/powerpoint/2010/main" val="41204030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Якось</a:t>
            </a:r>
            <a:r>
              <a:rPr lang="ru-RU" sz="1800" dirty="0"/>
              <a:t> не </a:t>
            </a:r>
            <a:r>
              <a:rPr lang="ru-RU" sz="1800" dirty="0" err="1"/>
              <a:t>дуже</a:t>
            </a:r>
            <a:r>
              <a:rPr lang="ru-RU" sz="1800" dirty="0"/>
              <a:t>, правда?</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a:t>До C++11 списки </a:t>
            </a:r>
            <a:r>
              <a:rPr lang="ru-RU" sz="1800" dirty="0" err="1"/>
              <a:t>ініціалізації</a:t>
            </a:r>
            <a:r>
              <a:rPr lang="ru-RU" sz="1800" dirty="0"/>
              <a:t> могли </a:t>
            </a:r>
            <a:r>
              <a:rPr lang="ru-RU" sz="1800" dirty="0" err="1"/>
              <a:t>використовуватися</a:t>
            </a:r>
            <a:r>
              <a:rPr lang="ru-RU" sz="1800" dirty="0"/>
              <a:t> </a:t>
            </a:r>
            <a:r>
              <a:rPr lang="ru-RU" sz="1800" dirty="0" err="1"/>
              <a:t>тільки</a:t>
            </a:r>
            <a:r>
              <a:rPr lang="ru-RU" sz="1800" dirty="0"/>
              <a:t> </a:t>
            </a:r>
            <a:r>
              <a:rPr lang="ru-RU" sz="1800" dirty="0" err="1"/>
              <a:t>зі</a:t>
            </a:r>
            <a:r>
              <a:rPr lang="ru-RU" sz="1800" dirty="0"/>
              <a:t> </a:t>
            </a:r>
            <a:r>
              <a:rPr lang="ru-RU" sz="1800" dirty="0" err="1"/>
              <a:t>статичними</a:t>
            </a:r>
            <a:r>
              <a:rPr lang="ru-RU" sz="1800" dirty="0"/>
              <a:t> </a:t>
            </a:r>
            <a:r>
              <a:rPr lang="ru-RU" sz="1800" dirty="0" err="1"/>
              <a:t>або</a:t>
            </a:r>
            <a:r>
              <a:rPr lang="ru-RU" sz="1800" dirty="0"/>
              <a:t> динамічно </a:t>
            </a:r>
            <a:r>
              <a:rPr lang="ru-RU" sz="1800" dirty="0" err="1"/>
              <a:t>виділеними</a:t>
            </a:r>
            <a:r>
              <a:rPr lang="ru-RU" sz="1800" dirty="0"/>
              <a:t> </a:t>
            </a:r>
            <a:r>
              <a:rPr lang="ru-RU" sz="1800" dirty="0" err="1"/>
              <a:t>масивами</a:t>
            </a:r>
            <a:r>
              <a:rPr lang="ru-RU" sz="1800" dirty="0"/>
              <a:t>. </a:t>
            </a:r>
            <a:r>
              <a:rPr lang="ru-RU" sz="1800" dirty="0" err="1"/>
              <a:t>Однак</a:t>
            </a:r>
            <a:r>
              <a:rPr lang="ru-RU" sz="1800" dirty="0"/>
              <a:t> в C++11 </a:t>
            </a:r>
            <a:r>
              <a:rPr lang="ru-RU" sz="1800" dirty="0" err="1"/>
              <a:t>з’явилося</a:t>
            </a:r>
            <a:r>
              <a:rPr lang="ru-RU" sz="1800" dirty="0"/>
              <a:t> </a:t>
            </a:r>
            <a:r>
              <a:rPr lang="ru-RU" sz="1800" dirty="0" err="1"/>
              <a:t>рішення</a:t>
            </a:r>
            <a:r>
              <a:rPr lang="ru-RU" sz="1800" dirty="0"/>
              <a:t> </a:t>
            </a:r>
            <a:r>
              <a:rPr lang="ru-RU" sz="1800" dirty="0" err="1"/>
              <a:t>цієї</a:t>
            </a:r>
            <a:r>
              <a:rPr lang="ru-RU" sz="1800" dirty="0"/>
              <a:t> </a:t>
            </a:r>
            <a:r>
              <a:rPr lang="ru-RU" sz="1800" dirty="0" err="1"/>
              <a:t>проблеми</a:t>
            </a:r>
            <a:r>
              <a:rPr lang="ru-RU" sz="1800" dirty="0"/>
              <a:t>.</a:t>
            </a:r>
            <a:endParaRPr lang="uk-UA" sz="1800" dirty="0"/>
          </a:p>
        </p:txBody>
      </p:sp>
    </p:spTree>
    <p:extLst>
      <p:ext uri="{BB962C8B-B14F-4D97-AF65-F5344CB8AC3E}">
        <p14:creationId xmlns:p14="http://schemas.microsoft.com/office/powerpoint/2010/main" val="42353600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uk-UA" sz="3600" b="1" dirty="0"/>
              <a:t>Ініціалізація класів через </a:t>
            </a:r>
            <a:r>
              <a:rPr lang="en-US" sz="3600" b="1" dirty="0"/>
              <a:t>std::</a:t>
            </a:r>
            <a:r>
              <a:rPr lang="en-US" sz="3600" b="1" dirty="0" err="1"/>
              <a:t>initializer_list</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Коли компілятор </a:t>
            </a:r>
            <a:r>
              <a:rPr lang="en-US" sz="1800" dirty="0"/>
              <a:t>C++11 </a:t>
            </a:r>
            <a:r>
              <a:rPr lang="uk-UA" sz="1800" dirty="0"/>
              <a:t>бачить список ініціалізації, то він автоматично конвертує його в об’єкт типу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initializer_list</a:t>
            </a:r>
            <a:r>
              <a:rPr lang="en-US" sz="1800" dirty="0"/>
              <a:t>. </a:t>
            </a:r>
            <a:r>
              <a:rPr lang="uk-UA" sz="1800" dirty="0"/>
              <a:t>Тому, якщо ми створимо конструктор, який приймає в якості параметру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initializer_list</a:t>
            </a:r>
            <a:r>
              <a:rPr lang="en-US" sz="1800" dirty="0"/>
              <a:t>, </a:t>
            </a:r>
            <a:r>
              <a:rPr lang="uk-UA" sz="1800" dirty="0"/>
              <a:t>ми зможемо створювати об’єкти, використовуючи список ініціалізації в якості вхідних даних.</a:t>
            </a:r>
          </a:p>
          <a:p>
            <a:pPr marL="540000" indent="360000">
              <a:lnSpc>
                <a:spcPct val="150000"/>
              </a:lnSpc>
              <a:spcBef>
                <a:spcPts val="0"/>
              </a:spcBef>
              <a:buNone/>
            </a:pPr>
            <a:endParaRPr lang="uk-UA" sz="1800" dirty="0"/>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initializer_list</a:t>
            </a:r>
            <a:r>
              <a:rPr lang="en-US" sz="1800" dirty="0">
                <a:solidFill>
                  <a:schemeClr val="accent5">
                    <a:lumMod val="75000"/>
                  </a:schemeClr>
                </a:solidFill>
                <a:latin typeface="Consolas" panose="020B0609020204030204" pitchFamily="49" charset="0"/>
              </a:rPr>
              <a:t> </a:t>
            </a:r>
            <a:r>
              <a:rPr lang="uk-UA" sz="1800" dirty="0"/>
              <a:t>знаходиться в заголовку </a:t>
            </a:r>
            <a:r>
              <a:rPr lang="en-US" sz="1800" dirty="0" err="1">
                <a:solidFill>
                  <a:schemeClr val="accent5">
                    <a:lumMod val="75000"/>
                  </a:schemeClr>
                </a:solidFill>
                <a:latin typeface="Consolas" panose="020B0609020204030204" pitchFamily="49" charset="0"/>
              </a:rPr>
              <a:t>initializer_list</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Є кілька речей, які потрібно знати про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initializer_list</a:t>
            </a:r>
            <a:r>
              <a:rPr lang="en-US" sz="1800" dirty="0"/>
              <a:t>. </a:t>
            </a:r>
            <a:r>
              <a:rPr lang="uk-UA" sz="1800" dirty="0"/>
              <a:t>Так само, як і з </a:t>
            </a:r>
            <a:r>
              <a:rPr lang="en-US" sz="1800" dirty="0">
                <a:solidFill>
                  <a:schemeClr val="accent5">
                    <a:lumMod val="75000"/>
                  </a:schemeClr>
                </a:solidFill>
                <a:latin typeface="Consolas" panose="020B0609020204030204" pitchFamily="49" charset="0"/>
              </a:rPr>
              <a:t>std::array </a:t>
            </a:r>
            <a:r>
              <a:rPr lang="uk-UA" sz="1800" dirty="0"/>
              <a:t>і </a:t>
            </a:r>
            <a:r>
              <a:rPr lang="en-US" sz="1800" dirty="0">
                <a:solidFill>
                  <a:schemeClr val="accent5">
                    <a:lumMod val="75000"/>
                  </a:schemeClr>
                </a:solidFill>
                <a:latin typeface="Consolas" panose="020B0609020204030204" pitchFamily="49" charset="0"/>
              </a:rPr>
              <a:t>std::vector</a:t>
            </a:r>
            <a:r>
              <a:rPr lang="en-US" sz="1800" dirty="0"/>
              <a:t>, </a:t>
            </a:r>
            <a:r>
              <a:rPr lang="uk-UA" sz="1800" dirty="0"/>
              <a:t>ви повинні вказати в кутових дужках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initializer_list</a:t>
            </a:r>
            <a:r>
              <a:rPr lang="en-US" sz="1800" dirty="0">
                <a:solidFill>
                  <a:schemeClr val="accent5">
                    <a:lumMod val="75000"/>
                  </a:schemeClr>
                </a:solidFill>
                <a:latin typeface="Consolas" panose="020B0609020204030204" pitchFamily="49" charset="0"/>
              </a:rPr>
              <a:t> </a:t>
            </a:r>
            <a:r>
              <a:rPr lang="uk-UA" sz="1800" dirty="0"/>
              <a:t>який тип даних буде використовуватися. З цієї причини ви ніколи не побачите порожній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initializer_list</a:t>
            </a:r>
            <a:r>
              <a:rPr lang="en-US" sz="1800" dirty="0"/>
              <a:t>. </a:t>
            </a:r>
            <a:r>
              <a:rPr lang="uk-UA" sz="1800" dirty="0"/>
              <a:t>Замість цього ви побачите щось на зразок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initializer_list</a:t>
            </a:r>
            <a:r>
              <a:rPr lang="en-US" sz="1800" dirty="0">
                <a:solidFill>
                  <a:schemeClr val="accent5">
                    <a:lumMod val="75000"/>
                  </a:schemeClr>
                </a:solidFill>
                <a:latin typeface="Consolas" panose="020B0609020204030204" pitchFamily="49" charset="0"/>
              </a:rPr>
              <a:t>&lt;int&gt; </a:t>
            </a:r>
            <a:r>
              <a:rPr lang="uk-UA" sz="1800" dirty="0"/>
              <a:t>або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initializer_list</a:t>
            </a:r>
            <a:r>
              <a:rPr lang="en-US" sz="1800" dirty="0">
                <a:solidFill>
                  <a:schemeClr val="accent5">
                    <a:lumMod val="75000"/>
                  </a:schemeClr>
                </a:solidFill>
                <a:latin typeface="Consolas" panose="020B0609020204030204" pitchFamily="49" charset="0"/>
              </a:rPr>
              <a:t>&lt;std::string&gt;</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По-друге,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initializer_list</a:t>
            </a:r>
            <a:r>
              <a:rPr lang="en-US" sz="1800" dirty="0"/>
              <a:t> </a:t>
            </a:r>
            <a:r>
              <a:rPr lang="uk-UA" sz="1800" dirty="0"/>
              <a:t>має функцію </a:t>
            </a:r>
            <a:r>
              <a:rPr lang="en-US" sz="1800" dirty="0">
                <a:solidFill>
                  <a:schemeClr val="accent5">
                    <a:lumMod val="75000"/>
                  </a:schemeClr>
                </a:solidFill>
                <a:latin typeface="Consolas" panose="020B0609020204030204" pitchFamily="49" charset="0"/>
              </a:rPr>
              <a:t>size()</a:t>
            </a:r>
            <a:r>
              <a:rPr lang="en-US" sz="1800" dirty="0"/>
              <a:t>, </a:t>
            </a:r>
            <a:r>
              <a:rPr lang="uk-UA" sz="1800" dirty="0"/>
              <a:t>яка повертає кількість елементів списку. Це корисно, коли нам потрібно знати довжину отримуваного списку.</a:t>
            </a:r>
          </a:p>
        </p:txBody>
      </p:sp>
    </p:spTree>
    <p:extLst>
      <p:ext uri="{BB962C8B-B14F-4D97-AF65-F5344CB8AC3E}">
        <p14:creationId xmlns:p14="http://schemas.microsoft.com/office/powerpoint/2010/main" val="16341564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uk-UA" sz="3600" b="1" dirty="0"/>
              <a:t>Ініціалізація класів через </a:t>
            </a:r>
            <a:r>
              <a:rPr lang="en-US" sz="3600" b="1" dirty="0"/>
              <a:t>std::</a:t>
            </a:r>
            <a:r>
              <a:rPr lang="en-US" sz="3600" b="1" dirty="0" err="1"/>
              <a:t>initializer_list</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Оновімо наш клас-масив </a:t>
            </a:r>
            <a:r>
              <a:rPr lang="en-US" sz="1800" dirty="0" err="1">
                <a:solidFill>
                  <a:schemeClr val="accent5">
                    <a:lumMod val="75000"/>
                  </a:schemeClr>
                </a:solidFill>
                <a:latin typeface="Consolas" panose="020B0609020204030204" pitchFamily="49" charset="0"/>
              </a:rPr>
              <a:t>ArrayInt</a:t>
            </a:r>
            <a:r>
              <a:rPr lang="en-US" sz="1800" dirty="0"/>
              <a:t>, </a:t>
            </a:r>
            <a:r>
              <a:rPr lang="uk-UA" sz="1800" dirty="0"/>
              <a:t>додавши конструктор, який приймає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initializer_list</a:t>
            </a:r>
            <a:r>
              <a:rPr lang="en-US" sz="1800" dirty="0"/>
              <a:t>:</a:t>
            </a:r>
            <a:endParaRPr lang="uk-UA" sz="1800" dirty="0"/>
          </a:p>
        </p:txBody>
      </p:sp>
      <p:pic>
        <p:nvPicPr>
          <p:cNvPr id="5" name="Рисунок 4">
            <a:extLst>
              <a:ext uri="{FF2B5EF4-FFF2-40B4-BE49-F238E27FC236}">
                <a16:creationId xmlns:a16="http://schemas.microsoft.com/office/drawing/2014/main" id="{11D38D36-893B-422C-BE8C-21F524A6135E}"/>
              </a:ext>
            </a:extLst>
          </p:cNvPr>
          <p:cNvPicPr>
            <a:picLocks noChangeAspect="1"/>
          </p:cNvPicPr>
          <p:nvPr/>
        </p:nvPicPr>
        <p:blipFill>
          <a:blip r:embed="rId2"/>
          <a:stretch>
            <a:fillRect/>
          </a:stretch>
        </p:blipFill>
        <p:spPr>
          <a:xfrm>
            <a:off x="3304648" y="1326636"/>
            <a:ext cx="5582704" cy="5531363"/>
          </a:xfrm>
          <a:prstGeom prst="rect">
            <a:avLst/>
          </a:prstGeom>
        </p:spPr>
      </p:pic>
      <p:pic>
        <p:nvPicPr>
          <p:cNvPr id="7" name="Рисунок 6">
            <a:extLst>
              <a:ext uri="{FF2B5EF4-FFF2-40B4-BE49-F238E27FC236}">
                <a16:creationId xmlns:a16="http://schemas.microsoft.com/office/drawing/2014/main" id="{6AB898FC-42C8-4FE7-936E-E9CC5AF3B841}"/>
              </a:ext>
            </a:extLst>
          </p:cNvPr>
          <p:cNvPicPr>
            <a:picLocks noChangeAspect="1"/>
          </p:cNvPicPr>
          <p:nvPr/>
        </p:nvPicPr>
        <p:blipFill>
          <a:blip r:embed="rId3"/>
          <a:stretch>
            <a:fillRect/>
          </a:stretch>
        </p:blipFill>
        <p:spPr>
          <a:xfrm>
            <a:off x="9783879" y="6000308"/>
            <a:ext cx="1838582" cy="390580"/>
          </a:xfrm>
          <a:prstGeom prst="rect">
            <a:avLst/>
          </a:prstGeom>
        </p:spPr>
      </p:pic>
    </p:spTree>
    <p:extLst>
      <p:ext uri="{BB962C8B-B14F-4D97-AF65-F5344CB8AC3E}">
        <p14:creationId xmlns:p14="http://schemas.microsoft.com/office/powerpoint/2010/main" val="24713732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uk-UA" sz="3600" b="1" dirty="0"/>
              <a:t>Ініціалізація класів через </a:t>
            </a:r>
            <a:r>
              <a:rPr lang="en-US" sz="3600" b="1" dirty="0"/>
              <a:t>std::</a:t>
            </a:r>
            <a:r>
              <a:rPr lang="en-US" sz="3600" b="1" dirty="0" err="1"/>
              <a:t>initializer_list</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b="1" dirty="0">
                <a:highlight>
                  <a:srgbClr val="00FF00"/>
                </a:highlight>
              </a:rPr>
              <a:t>Рядок №1</a:t>
            </a:r>
            <a:r>
              <a:rPr lang="uk-UA" sz="1800" dirty="0"/>
              <a:t>: Як ми вже говорили, обов’язково потрібно вказувати використовуваний тип даних в кутових дужках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initializer_list</a:t>
            </a:r>
            <a:r>
              <a:rPr lang="en-US" sz="1800" dirty="0"/>
              <a:t>. </a:t>
            </a:r>
            <a:r>
              <a:rPr lang="uk-UA" sz="1800" dirty="0"/>
              <a:t>В цьому випадку, оскільки це </a:t>
            </a:r>
            <a:r>
              <a:rPr lang="en-US" sz="1800" dirty="0" err="1">
                <a:solidFill>
                  <a:schemeClr val="accent5">
                    <a:lumMod val="75000"/>
                  </a:schemeClr>
                </a:solidFill>
                <a:latin typeface="Consolas" panose="020B0609020204030204" pitchFamily="49" charset="0"/>
              </a:rPr>
              <a:t>ArrayInt</a:t>
            </a:r>
            <a:r>
              <a:rPr lang="en-US" sz="1800" dirty="0"/>
              <a:t>, </a:t>
            </a:r>
            <a:r>
              <a:rPr lang="uk-UA" sz="1800" dirty="0"/>
              <a:t>очікується, що список буде заповнений значеннями типу </a:t>
            </a:r>
            <a:r>
              <a:rPr lang="en-US" sz="1800" dirty="0">
                <a:solidFill>
                  <a:schemeClr val="accent5">
                    <a:lumMod val="75000"/>
                  </a:schemeClr>
                </a:solidFill>
                <a:latin typeface="Consolas" panose="020B0609020204030204" pitchFamily="49" charset="0"/>
              </a:rPr>
              <a:t>int</a:t>
            </a:r>
            <a:r>
              <a:rPr lang="en-US" sz="1800" dirty="0"/>
              <a:t>. </a:t>
            </a:r>
            <a:r>
              <a:rPr lang="uk-UA" sz="1800" dirty="0"/>
              <a:t>Зверніть увагу, ми передаємо список по константному посиланню, щоб уникнути його копіювання при передачі в конструктор.</a:t>
            </a:r>
          </a:p>
        </p:txBody>
      </p:sp>
      <p:pic>
        <p:nvPicPr>
          <p:cNvPr id="5" name="Рисунок 4">
            <a:extLst>
              <a:ext uri="{FF2B5EF4-FFF2-40B4-BE49-F238E27FC236}">
                <a16:creationId xmlns:a16="http://schemas.microsoft.com/office/drawing/2014/main" id="{F874D231-DC30-439E-8152-76A9C16250DD}"/>
              </a:ext>
            </a:extLst>
          </p:cNvPr>
          <p:cNvPicPr>
            <a:picLocks noChangeAspect="1"/>
          </p:cNvPicPr>
          <p:nvPr/>
        </p:nvPicPr>
        <p:blipFill>
          <a:blip r:embed="rId2"/>
          <a:stretch>
            <a:fillRect/>
          </a:stretch>
        </p:blipFill>
        <p:spPr>
          <a:xfrm>
            <a:off x="-117231" y="766353"/>
            <a:ext cx="12192000" cy="2746218"/>
          </a:xfrm>
          <a:prstGeom prst="rect">
            <a:avLst/>
          </a:prstGeom>
        </p:spPr>
      </p:pic>
    </p:spTree>
    <p:extLst>
      <p:ext uri="{BB962C8B-B14F-4D97-AF65-F5344CB8AC3E}">
        <p14:creationId xmlns:p14="http://schemas.microsoft.com/office/powerpoint/2010/main" val="2109554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uk-UA" sz="3600" b="1" dirty="0"/>
              <a:t>Ініціалізація класів через </a:t>
            </a:r>
            <a:r>
              <a:rPr lang="en-US" sz="3600" b="1" dirty="0"/>
              <a:t>std::</a:t>
            </a:r>
            <a:r>
              <a:rPr lang="en-US" sz="3600" b="1" dirty="0" err="1"/>
              <a:t>initializer_list</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Рядок №2</a:t>
            </a:r>
            <a:r>
              <a:rPr lang="uk-UA" sz="1800" dirty="0"/>
              <a:t>: Ми делегуємо виділення пам’яті для початкового об’єкта </a:t>
            </a:r>
            <a:r>
              <a:rPr lang="en-US" sz="1800" dirty="0" err="1">
                <a:solidFill>
                  <a:schemeClr val="accent5">
                    <a:lumMod val="75000"/>
                  </a:schemeClr>
                </a:solidFill>
                <a:latin typeface="Consolas" panose="020B0609020204030204" pitchFamily="49" charset="0"/>
              </a:rPr>
              <a:t>ArrayInt</a:t>
            </a:r>
            <a:r>
              <a:rPr lang="en-US" sz="1800" dirty="0"/>
              <a:t>, </a:t>
            </a:r>
            <a:r>
              <a:rPr lang="uk-UA" sz="1800" dirty="0"/>
              <a:t>в який виконуватимемо копіювання елементів, іншому конструктору, використовуючи концепцію делегування конструкторів, щоб скоротити зайвий код. Цей інший конструктор повинен знати довжину виділеного об’єкту, тому ми передаємо йому </a:t>
            </a:r>
            <a:r>
              <a:rPr lang="en-US" sz="1800" dirty="0" err="1">
                <a:solidFill>
                  <a:schemeClr val="accent5">
                    <a:lumMod val="75000"/>
                  </a:schemeClr>
                </a:solidFill>
                <a:latin typeface="Consolas" panose="020B0609020204030204" pitchFamily="49" charset="0"/>
              </a:rPr>
              <a:t>list.size</a:t>
            </a:r>
            <a:r>
              <a:rPr lang="en-US" sz="1800" dirty="0">
                <a:solidFill>
                  <a:schemeClr val="accent5">
                    <a:lumMod val="75000"/>
                  </a:schemeClr>
                </a:solidFill>
                <a:latin typeface="Consolas" panose="020B0609020204030204" pitchFamily="49" charset="0"/>
              </a:rPr>
              <a:t>()</a:t>
            </a:r>
            <a:r>
              <a:rPr lang="en-US" sz="1800" dirty="0"/>
              <a:t>, </a:t>
            </a:r>
            <a:r>
              <a:rPr lang="uk-UA" sz="1800" dirty="0"/>
              <a:t>який вказує на кількість елементів списку.</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У тілі нашого конструктора ми виконуємо копіювання елементів зі списку ініціалізації в клас </a:t>
            </a:r>
            <a:r>
              <a:rPr lang="en-US" sz="1800" dirty="0" err="1">
                <a:solidFill>
                  <a:schemeClr val="accent5">
                    <a:lumMod val="75000"/>
                  </a:schemeClr>
                </a:solidFill>
                <a:latin typeface="Consolas" panose="020B0609020204030204" pitchFamily="49" charset="0"/>
              </a:rPr>
              <a:t>ArrayInt</a:t>
            </a:r>
            <a:r>
              <a:rPr lang="en-US" sz="1800" dirty="0"/>
              <a:t>. </a:t>
            </a:r>
            <a:r>
              <a:rPr lang="uk-UA" sz="1800" dirty="0"/>
              <a:t>З якихось незрозумілих причин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initializer_list</a:t>
            </a:r>
            <a:r>
              <a:rPr lang="en-US" sz="1800" dirty="0">
                <a:solidFill>
                  <a:schemeClr val="accent5">
                    <a:lumMod val="75000"/>
                  </a:schemeClr>
                </a:solidFill>
                <a:latin typeface="Consolas" panose="020B0609020204030204" pitchFamily="49" charset="0"/>
              </a:rPr>
              <a:t> </a:t>
            </a:r>
            <a:r>
              <a:rPr lang="uk-UA" sz="1800" dirty="0"/>
              <a:t>не надає доступ до своїх елементів через оператор індексації </a:t>
            </a:r>
            <a:r>
              <a:rPr lang="uk-UA" sz="1800" dirty="0">
                <a:solidFill>
                  <a:schemeClr val="accent5">
                    <a:lumMod val="75000"/>
                  </a:schemeClr>
                </a:solidFill>
                <a:latin typeface="Consolas" panose="020B0609020204030204" pitchFamily="49" charset="0"/>
              </a:rPr>
              <a:t>[]</a:t>
            </a:r>
            <a:r>
              <a:rPr lang="uk-UA" sz="1800" dirty="0"/>
              <a:t>. Про це багато говорили, але офіційного рішення так і не надали.</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Тим не менш, є способи це обійти. Найпростіший — використовувати </a:t>
            </a:r>
            <a:r>
              <a:rPr lang="uk-UA" sz="1800" b="1" dirty="0"/>
              <a:t>цикл </a:t>
            </a:r>
            <a:r>
              <a:rPr lang="en-US" sz="1800" b="1" dirty="0"/>
              <a:t>foreach</a:t>
            </a:r>
            <a:r>
              <a:rPr lang="en-US" sz="1800" dirty="0"/>
              <a:t>. </a:t>
            </a:r>
            <a:r>
              <a:rPr lang="uk-UA" sz="1800" dirty="0"/>
              <a:t>Цикл </a:t>
            </a:r>
            <a:r>
              <a:rPr lang="en-US" sz="1800" dirty="0"/>
              <a:t>foreach </a:t>
            </a:r>
            <a:r>
              <a:rPr lang="uk-UA" sz="1800" dirty="0"/>
              <a:t>перебирає кожен елемент списку, і ми, таким чином, копіюємо кожен елемент в наш внутрішній масив.</a:t>
            </a:r>
          </a:p>
        </p:txBody>
      </p:sp>
    </p:spTree>
    <p:extLst>
      <p:ext uri="{BB962C8B-B14F-4D97-AF65-F5344CB8AC3E}">
        <p14:creationId xmlns:p14="http://schemas.microsoft.com/office/powerpoint/2010/main" val="26981716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uk-UA" sz="3600" b="1" dirty="0"/>
              <a:t>Присвоювання значень і </a:t>
            </a:r>
            <a:r>
              <a:rPr lang="en-US" sz="3600" b="1" dirty="0"/>
              <a:t>std::</a:t>
            </a:r>
            <a:r>
              <a:rPr lang="en-US" sz="3600" b="1" dirty="0" err="1"/>
              <a:t>initializer_list</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Ви також можете використовувати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initializer_list</a:t>
            </a:r>
            <a:r>
              <a:rPr lang="en-US" sz="1800" dirty="0"/>
              <a:t> </a:t>
            </a:r>
            <a:r>
              <a:rPr lang="uk-UA" sz="1800" dirty="0"/>
              <a:t>для присвоювання нових значень класу, перевантаживши оператор присвоювання для отримання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initializer_list</a:t>
            </a:r>
            <a:r>
              <a:rPr lang="en-US" sz="1800" dirty="0">
                <a:solidFill>
                  <a:schemeClr val="accent5">
                    <a:lumMod val="75000"/>
                  </a:schemeClr>
                </a:solidFill>
                <a:latin typeface="Consolas" panose="020B0609020204030204" pitchFamily="49" charset="0"/>
              </a:rPr>
              <a:t> </a:t>
            </a:r>
            <a:r>
              <a:rPr lang="uk-UA" sz="1800" dirty="0"/>
              <a:t>в якості параметру. Приклад того, як це робиться, буде в тестовому завданні нижче.</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Зверніть увагу, якщо ви створюєте конструктор, який приймає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initializer_list</a:t>
            </a:r>
            <a:r>
              <a:rPr lang="en-US" sz="1800" dirty="0"/>
              <a:t>, </a:t>
            </a:r>
            <a:r>
              <a:rPr lang="uk-UA" sz="1800" dirty="0"/>
              <a:t>то ви повинні простежити, щоб хоч одна з наступних дій виконувалась:</a:t>
            </a:r>
          </a:p>
          <a:p>
            <a:pPr marL="825750" indent="-285750">
              <a:lnSpc>
                <a:spcPct val="150000"/>
              </a:lnSpc>
              <a:spcBef>
                <a:spcPts val="0"/>
              </a:spcBef>
            </a:pPr>
            <a:r>
              <a:rPr lang="uk-UA" sz="1800" dirty="0"/>
              <a:t>   Перевантаження оператора присвоювання.</a:t>
            </a:r>
          </a:p>
          <a:p>
            <a:pPr marL="825750" indent="-285750">
              <a:lnSpc>
                <a:spcPct val="150000"/>
              </a:lnSpc>
              <a:spcBef>
                <a:spcPts val="0"/>
              </a:spcBef>
            </a:pPr>
            <a:r>
              <a:rPr lang="uk-UA" sz="1800" dirty="0"/>
              <a:t>   Коректне глибоке копіювання для оператора присвоювання.</a:t>
            </a:r>
          </a:p>
          <a:p>
            <a:pPr marL="825750" indent="-285750">
              <a:lnSpc>
                <a:spcPct val="150000"/>
              </a:lnSpc>
              <a:spcBef>
                <a:spcPts val="0"/>
              </a:spcBef>
            </a:pPr>
            <a:r>
              <a:rPr lang="uk-UA" sz="1800" dirty="0"/>
              <a:t>   Наявність явного конструктора (з ключовим словом </a:t>
            </a:r>
            <a:r>
              <a:rPr lang="en-US" sz="1800" dirty="0"/>
              <a:t>explicit), </a:t>
            </a:r>
            <a:r>
              <a:rPr lang="uk-UA" sz="1800" dirty="0"/>
              <a:t>щоб він не міг використовуватися для неявних конвертацій.</a:t>
            </a:r>
          </a:p>
        </p:txBody>
      </p:sp>
    </p:spTree>
    <p:extLst>
      <p:ext uri="{BB962C8B-B14F-4D97-AF65-F5344CB8AC3E}">
        <p14:creationId xmlns:p14="http://schemas.microsoft.com/office/powerpoint/2010/main" val="249393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Типи композиції об’єктів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У композиції між двома об’єктами представлений </a:t>
            </a:r>
            <a:r>
              <a:rPr lang="uk-UA" sz="1800" b="1" dirty="0">
                <a:highlight>
                  <a:srgbClr val="00FF00"/>
                </a:highlight>
              </a:rPr>
              <a:t>тип відносин «має»</a:t>
            </a:r>
            <a:r>
              <a:rPr lang="uk-UA" sz="1800" dirty="0"/>
              <a:t>. Автомобіль «</a:t>
            </a:r>
            <a:r>
              <a:rPr lang="uk-UA" sz="1800" b="1" dirty="0"/>
              <a:t>має</a:t>
            </a:r>
            <a:r>
              <a:rPr lang="uk-UA" sz="1800" dirty="0"/>
              <a:t>» коробку передач. Ваш комп’ютер «</a:t>
            </a:r>
            <a:r>
              <a:rPr lang="uk-UA" sz="1800" b="1" dirty="0"/>
              <a:t>має</a:t>
            </a:r>
            <a:r>
              <a:rPr lang="uk-UA" sz="1800" dirty="0"/>
              <a:t>» центральний процесор. Ви «</a:t>
            </a:r>
            <a:r>
              <a:rPr lang="uk-UA" sz="1800" b="1" dirty="0"/>
              <a:t>маєте</a:t>
            </a:r>
            <a:r>
              <a:rPr lang="uk-UA" sz="1800" dirty="0"/>
              <a:t>» серце. Складний об’єкт іноді називають цілим (або “батьком”). Простіший об’єкт часто називають частиною (або “дочірнім елементом”, “компонентом”).</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Раніше ми розглядали, що </a:t>
            </a:r>
            <a:r>
              <a:rPr lang="uk-UA" sz="1800" b="1" dirty="0">
                <a:highlight>
                  <a:srgbClr val="FFFF00"/>
                </a:highlight>
              </a:rPr>
              <a:t>структури і класи можуть мати поля різних типів даних </a:t>
            </a:r>
            <a:r>
              <a:rPr lang="uk-UA" sz="1800" dirty="0"/>
              <a:t>(наприклад, фундаментальних типів або взагалі інших класів). </a:t>
            </a:r>
            <a:r>
              <a:rPr lang="uk-UA" sz="1800" b="1" dirty="0">
                <a:highlight>
                  <a:srgbClr val="00FF00"/>
                </a:highlight>
              </a:rPr>
              <a:t>Коли ми створюємо класи з полями, то ми, по суті, створюємо складний об’єкт з простіших частин, що і є композицією об’єкта</a:t>
            </a:r>
            <a:r>
              <a:rPr lang="uk-UA" sz="1800" dirty="0"/>
              <a:t>.</a:t>
            </a:r>
          </a:p>
        </p:txBody>
      </p:sp>
    </p:spTree>
    <p:extLst>
      <p:ext uri="{BB962C8B-B14F-4D97-AF65-F5344CB8AC3E}">
        <p14:creationId xmlns:p14="http://schemas.microsoft.com/office/powerpoint/2010/main" val="27465568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uk-UA" sz="3600" b="1" dirty="0"/>
              <a:t>Присвоювання значень і </a:t>
            </a:r>
            <a:r>
              <a:rPr lang="en-US" sz="3600" b="1" dirty="0"/>
              <a:t>std::</a:t>
            </a:r>
            <a:r>
              <a:rPr lang="en-US" sz="3600" b="1" dirty="0" err="1"/>
              <a:t>initializer_list</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Чому</a:t>
            </a:r>
            <a:r>
              <a:rPr lang="ru-RU" sz="1800" dirty="0"/>
              <a:t>? </a:t>
            </a:r>
            <a:r>
              <a:rPr lang="ru-RU" sz="1800" dirty="0" err="1"/>
              <a:t>Розглянемо</a:t>
            </a:r>
            <a:r>
              <a:rPr lang="ru-RU" sz="1800" dirty="0"/>
              <a:t> </a:t>
            </a:r>
            <a:r>
              <a:rPr lang="ru-RU" sz="1800" dirty="0" err="1"/>
              <a:t>вищенаведений</a:t>
            </a:r>
            <a:r>
              <a:rPr lang="ru-RU" sz="1800" dirty="0"/>
              <a:t> </a:t>
            </a:r>
            <a:r>
              <a:rPr lang="ru-RU" sz="1800" dirty="0" err="1"/>
              <a:t>клас</a:t>
            </a:r>
            <a:r>
              <a:rPr lang="ru-RU" sz="1800" dirty="0"/>
              <a:t> (</a:t>
            </a:r>
            <a:r>
              <a:rPr lang="ru-RU" sz="1800" dirty="0" err="1"/>
              <a:t>який</a:t>
            </a:r>
            <a:r>
              <a:rPr lang="ru-RU" sz="1800" dirty="0"/>
              <a:t> не </a:t>
            </a:r>
            <a:r>
              <a:rPr lang="ru-RU" sz="1800" dirty="0" err="1"/>
              <a:t>має</a:t>
            </a:r>
            <a:r>
              <a:rPr lang="ru-RU" sz="1800" dirty="0"/>
              <a:t> </a:t>
            </a:r>
            <a:r>
              <a:rPr lang="ru-RU" sz="1800" dirty="0" err="1"/>
              <a:t>перевантаження</a:t>
            </a:r>
            <a:r>
              <a:rPr lang="ru-RU" sz="1800" dirty="0"/>
              <a:t> оператора </a:t>
            </a:r>
            <a:r>
              <a:rPr lang="ru-RU" sz="1800" dirty="0" err="1"/>
              <a:t>присвоювання</a:t>
            </a:r>
            <a:r>
              <a:rPr lang="ru-RU" sz="1800" dirty="0"/>
              <a:t> </a:t>
            </a:r>
            <a:r>
              <a:rPr lang="ru-RU" sz="1800" dirty="0" err="1"/>
              <a:t>чи</a:t>
            </a:r>
            <a:r>
              <a:rPr lang="ru-RU" sz="1800" dirty="0"/>
              <a:t> </a:t>
            </a:r>
            <a:r>
              <a:rPr lang="ru-RU" sz="1800" dirty="0" err="1"/>
              <a:t>копіюючого</a:t>
            </a:r>
            <a:r>
              <a:rPr lang="ru-RU" sz="1800" dirty="0"/>
              <a:t> </a:t>
            </a:r>
            <a:r>
              <a:rPr lang="ru-RU" sz="1800" dirty="0" err="1"/>
              <a:t>присвоювання</a:t>
            </a:r>
            <a:r>
              <a:rPr lang="ru-RU" sz="1800" dirty="0"/>
              <a:t>) з </a:t>
            </a:r>
            <a:r>
              <a:rPr lang="ru-RU" sz="1800" dirty="0" err="1"/>
              <a:t>наступним</a:t>
            </a:r>
            <a:r>
              <a:rPr lang="ru-RU" sz="1800" dirty="0"/>
              <a:t> </a:t>
            </a:r>
            <a:r>
              <a:rPr lang="ru-RU" sz="1800" dirty="0" err="1"/>
              <a:t>стейтментом</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b="1" dirty="0">
                <a:highlight>
                  <a:srgbClr val="00FF00"/>
                </a:highlight>
              </a:rPr>
              <a:t>По-перше</a:t>
            </a:r>
            <a:r>
              <a:rPr lang="uk-UA" sz="1800" dirty="0"/>
              <a:t>, компілятор бачить, що функції присвоювання, яка приймає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initializer_list</a:t>
            </a:r>
            <a:r>
              <a:rPr lang="en-US" sz="1800" dirty="0">
                <a:solidFill>
                  <a:schemeClr val="accent5">
                    <a:lumMod val="75000"/>
                  </a:schemeClr>
                </a:solidFill>
              </a:rPr>
              <a:t> </a:t>
            </a:r>
            <a:r>
              <a:rPr lang="uk-UA" sz="1800" dirty="0"/>
              <a:t>в якості параметру, не існує. Потім він шукає інші функції, які він міг би використати, і знаходить неявно наданий </a:t>
            </a:r>
            <a:r>
              <a:rPr lang="uk-UA" sz="1800" dirty="0" err="1"/>
              <a:t>копіюючий</a:t>
            </a:r>
            <a:r>
              <a:rPr lang="uk-UA" sz="1800" dirty="0"/>
              <a:t> оператор присвоювання. Однак ця функція може використовуватися, тільки якщо вона зможе конвертувати список ініціалізації в </a:t>
            </a:r>
            <a:r>
              <a:rPr lang="en-US" sz="1800" dirty="0" err="1">
                <a:solidFill>
                  <a:schemeClr val="accent5">
                    <a:lumMod val="75000"/>
                  </a:schemeClr>
                </a:solidFill>
                <a:latin typeface="Consolas" panose="020B0609020204030204" pitchFamily="49" charset="0"/>
              </a:rPr>
              <a:t>ArrayInt</a:t>
            </a:r>
            <a:r>
              <a:rPr lang="en-US" sz="1800" dirty="0"/>
              <a:t>, </a:t>
            </a:r>
            <a:r>
              <a:rPr lang="uk-UA" sz="1800" dirty="0"/>
              <a:t>а оскільки у нас є конструктор, який приймає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initializer_list</a:t>
            </a:r>
            <a:r>
              <a:rPr lang="en-US" sz="1800" dirty="0"/>
              <a:t>, </a:t>
            </a:r>
            <a:r>
              <a:rPr lang="uk-UA" sz="1800" dirty="0"/>
              <a:t>і він не позначений як </a:t>
            </a:r>
            <a:r>
              <a:rPr lang="en-US" sz="1800" dirty="0">
                <a:solidFill>
                  <a:schemeClr val="accent5">
                    <a:lumMod val="75000"/>
                  </a:schemeClr>
                </a:solidFill>
                <a:latin typeface="Consolas" panose="020B0609020204030204" pitchFamily="49" charset="0"/>
              </a:rPr>
              <a:t>explicit</a:t>
            </a:r>
            <a:r>
              <a:rPr lang="en-US" sz="1800" dirty="0"/>
              <a:t>, </a:t>
            </a:r>
            <a:r>
              <a:rPr lang="uk-UA" sz="1800" dirty="0"/>
              <a:t>то компілятор використовуватиме цей конструктор для конвертації списку ініціалізації в тимчасовий </a:t>
            </a:r>
            <a:r>
              <a:rPr lang="en-US" sz="1800" dirty="0" err="1">
                <a:solidFill>
                  <a:schemeClr val="accent5">
                    <a:lumMod val="75000"/>
                  </a:schemeClr>
                </a:solidFill>
                <a:latin typeface="Consolas" panose="020B0609020204030204" pitchFamily="49" charset="0"/>
              </a:rPr>
              <a:t>ArrayInt</a:t>
            </a:r>
            <a:r>
              <a:rPr lang="en-US" sz="1800" dirty="0"/>
              <a:t>. </a:t>
            </a:r>
            <a:r>
              <a:rPr lang="uk-UA" sz="1800" dirty="0"/>
              <a:t>Потім викликається неявний оператор присвоювання, який використовується в конструкторі і який виконуватиме поверхневе копіювання тимчасового об’єкта </a:t>
            </a:r>
            <a:r>
              <a:rPr lang="en-US" sz="1800" dirty="0" err="1">
                <a:solidFill>
                  <a:schemeClr val="accent5">
                    <a:lumMod val="75000"/>
                  </a:schemeClr>
                </a:solidFill>
                <a:latin typeface="Consolas" panose="020B0609020204030204" pitchFamily="49" charset="0"/>
              </a:rPr>
              <a:t>ArrayInt</a:t>
            </a:r>
            <a:r>
              <a:rPr lang="en-US" sz="1800" dirty="0"/>
              <a:t> </a:t>
            </a:r>
            <a:r>
              <a:rPr lang="uk-UA" sz="1800" dirty="0"/>
              <a:t>в наш об’єкт </a:t>
            </a:r>
            <a:r>
              <a:rPr lang="en-US" sz="1800" dirty="0">
                <a:solidFill>
                  <a:schemeClr val="accent5">
                    <a:lumMod val="75000"/>
                  </a:schemeClr>
                </a:solidFill>
                <a:latin typeface="Consolas" panose="020B0609020204030204" pitchFamily="49" charset="0"/>
              </a:rPr>
              <a:t>array</a:t>
            </a:r>
            <a:r>
              <a:rPr lang="en-US" sz="1800" dirty="0"/>
              <a:t>.</a:t>
            </a:r>
            <a:endParaRPr lang="uk-UA" sz="1800" dirty="0"/>
          </a:p>
        </p:txBody>
      </p:sp>
      <p:pic>
        <p:nvPicPr>
          <p:cNvPr id="5" name="Рисунок 4">
            <a:extLst>
              <a:ext uri="{FF2B5EF4-FFF2-40B4-BE49-F238E27FC236}">
                <a16:creationId xmlns:a16="http://schemas.microsoft.com/office/drawing/2014/main" id="{DC385FA3-178B-4D02-B6AF-129C0FCA6B93}"/>
              </a:ext>
            </a:extLst>
          </p:cNvPr>
          <p:cNvPicPr>
            <a:picLocks noChangeAspect="1"/>
          </p:cNvPicPr>
          <p:nvPr/>
        </p:nvPicPr>
        <p:blipFill>
          <a:blip r:embed="rId2"/>
          <a:stretch>
            <a:fillRect/>
          </a:stretch>
        </p:blipFill>
        <p:spPr>
          <a:xfrm>
            <a:off x="-1" y="1807027"/>
            <a:ext cx="12192000" cy="946222"/>
          </a:xfrm>
          <a:prstGeom prst="rect">
            <a:avLst/>
          </a:prstGeom>
        </p:spPr>
      </p:pic>
    </p:spTree>
    <p:extLst>
      <p:ext uri="{BB962C8B-B14F-4D97-AF65-F5344CB8AC3E}">
        <p14:creationId xmlns:p14="http://schemas.microsoft.com/office/powerpoint/2010/main" val="34833163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uk-UA" sz="3600" b="1" dirty="0"/>
              <a:t>Присвоювання значень і </a:t>
            </a:r>
            <a:r>
              <a:rPr lang="en-US" sz="3600" b="1" dirty="0"/>
              <a:t>std::</a:t>
            </a:r>
            <a:r>
              <a:rPr lang="en-US" sz="3600" b="1" dirty="0" err="1"/>
              <a:t>initializer_list</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І тоді </a:t>
            </a:r>
            <a:r>
              <a:rPr lang="en-US" sz="1800" dirty="0" err="1">
                <a:solidFill>
                  <a:schemeClr val="accent5">
                    <a:lumMod val="75000"/>
                  </a:schemeClr>
                </a:solidFill>
                <a:latin typeface="Consolas" panose="020B0609020204030204" pitchFamily="49" charset="0"/>
              </a:rPr>
              <a:t>m_data</a:t>
            </a:r>
            <a:r>
              <a:rPr lang="en-US" sz="1800" dirty="0"/>
              <a:t> </a:t>
            </a:r>
            <a:r>
              <a:rPr lang="uk-UA" sz="1800" dirty="0"/>
              <a:t>тимчасового об’єкта </a:t>
            </a:r>
            <a:r>
              <a:rPr lang="en-US" sz="1800" dirty="0" err="1">
                <a:solidFill>
                  <a:schemeClr val="accent5">
                    <a:lumMod val="75000"/>
                  </a:schemeClr>
                </a:solidFill>
                <a:latin typeface="Consolas" panose="020B0609020204030204" pitchFamily="49" charset="0"/>
              </a:rPr>
              <a:t>ArrayInt</a:t>
            </a:r>
            <a:r>
              <a:rPr lang="en-US" sz="1800" dirty="0"/>
              <a:t>, </a:t>
            </a:r>
            <a:r>
              <a:rPr lang="uk-UA" sz="1800" dirty="0"/>
              <a:t>і </a:t>
            </a:r>
            <a:r>
              <a:rPr lang="en-US" sz="1800" dirty="0" err="1">
                <a:solidFill>
                  <a:schemeClr val="accent5">
                    <a:lumMod val="75000"/>
                  </a:schemeClr>
                </a:solidFill>
                <a:latin typeface="Consolas" panose="020B0609020204030204" pitchFamily="49" charset="0"/>
              </a:rPr>
              <a:t>m_data</a:t>
            </a:r>
            <a:r>
              <a:rPr lang="en-US" sz="1800" dirty="0"/>
              <a:t> </a:t>
            </a:r>
            <a:r>
              <a:rPr lang="uk-UA" sz="1800" dirty="0"/>
              <a:t>об’єкта </a:t>
            </a:r>
            <a:r>
              <a:rPr lang="en-US" sz="1800" dirty="0"/>
              <a:t>array </a:t>
            </a:r>
            <a:r>
              <a:rPr lang="uk-UA" sz="1800" dirty="0"/>
              <a:t>вказуватимуть на одну і ту ж адресу (через поверхневе копіювання). Ви вже можете здогадатися, до чого це призведе.</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В кінці </a:t>
            </a:r>
            <a:r>
              <a:rPr lang="uk-UA" sz="1800" dirty="0" err="1"/>
              <a:t>стейтменту</a:t>
            </a:r>
            <a:r>
              <a:rPr lang="uk-UA" sz="1800" dirty="0"/>
              <a:t> присвоювання тимчасовий </a:t>
            </a:r>
            <a:r>
              <a:rPr lang="en-US" sz="1800" dirty="0" err="1">
                <a:solidFill>
                  <a:schemeClr val="accent5">
                    <a:lumMod val="75000"/>
                  </a:schemeClr>
                </a:solidFill>
                <a:latin typeface="Consolas" panose="020B0609020204030204" pitchFamily="49" charset="0"/>
              </a:rPr>
              <a:t>ArrayInt</a:t>
            </a:r>
            <a:r>
              <a:rPr lang="en-US" sz="1800" dirty="0"/>
              <a:t> </a:t>
            </a:r>
            <a:r>
              <a:rPr lang="uk-UA" sz="1800" dirty="0"/>
              <a:t>знищується. Викликається деструктор, який видаляє тимчасовий </a:t>
            </a:r>
            <a:r>
              <a:rPr lang="en-US" sz="1800" dirty="0" err="1">
                <a:solidFill>
                  <a:schemeClr val="accent5">
                    <a:lumMod val="75000"/>
                  </a:schemeClr>
                </a:solidFill>
                <a:latin typeface="Consolas" panose="020B0609020204030204" pitchFamily="49" charset="0"/>
              </a:rPr>
              <a:t>m_data</a:t>
            </a:r>
            <a:r>
              <a:rPr lang="en-US" sz="1800" dirty="0"/>
              <a:t> </a:t>
            </a:r>
            <a:r>
              <a:rPr lang="uk-UA" sz="1800" dirty="0"/>
              <a:t>класу </a:t>
            </a:r>
            <a:r>
              <a:rPr lang="en-US" sz="1800" dirty="0" err="1">
                <a:solidFill>
                  <a:schemeClr val="accent5">
                    <a:lumMod val="75000"/>
                  </a:schemeClr>
                </a:solidFill>
                <a:latin typeface="Consolas" panose="020B0609020204030204" pitchFamily="49" charset="0"/>
              </a:rPr>
              <a:t>ArrayInt</a:t>
            </a:r>
            <a:r>
              <a:rPr lang="en-US" sz="1800" dirty="0"/>
              <a:t>. </a:t>
            </a:r>
            <a:r>
              <a:rPr lang="uk-UA" sz="1800" dirty="0"/>
              <a:t>Це залишає наш об’єкт </a:t>
            </a:r>
            <a:r>
              <a:rPr lang="en-US" sz="1800" dirty="0"/>
              <a:t>array </a:t>
            </a:r>
            <a:r>
              <a:rPr lang="uk-UA" sz="1800" dirty="0"/>
              <a:t>з висячим вказівником </a:t>
            </a:r>
            <a:r>
              <a:rPr lang="en-US" sz="1800" dirty="0" err="1">
                <a:solidFill>
                  <a:schemeClr val="accent5">
                    <a:lumMod val="75000"/>
                  </a:schemeClr>
                </a:solidFill>
                <a:latin typeface="Consolas" panose="020B0609020204030204" pitchFamily="49" charset="0"/>
              </a:rPr>
              <a:t>m_data</a:t>
            </a:r>
            <a:r>
              <a:rPr lang="en-US" sz="1800" dirty="0"/>
              <a:t>. </a:t>
            </a:r>
            <a:r>
              <a:rPr lang="uk-UA" sz="1800" dirty="0"/>
              <a:t>Коли ми спробуємо використати </a:t>
            </a:r>
            <a:r>
              <a:rPr lang="en-US" sz="1800" dirty="0" err="1">
                <a:solidFill>
                  <a:schemeClr val="accent5">
                    <a:lumMod val="75000"/>
                  </a:schemeClr>
                </a:solidFill>
                <a:latin typeface="Consolas" panose="020B0609020204030204" pitchFamily="49" charset="0"/>
              </a:rPr>
              <a:t>m_data</a:t>
            </a:r>
            <a:r>
              <a:rPr lang="en-US" sz="1800" dirty="0"/>
              <a:t> </a:t>
            </a:r>
            <a:r>
              <a:rPr lang="uk-UA" sz="1800" dirty="0"/>
              <a:t>об’єкта </a:t>
            </a:r>
            <a:r>
              <a:rPr lang="en-US" sz="1800" dirty="0"/>
              <a:t>array </a:t>
            </a:r>
            <a:r>
              <a:rPr lang="uk-UA" sz="1800" dirty="0"/>
              <a:t>для будь-яких цілей (в тому числі, коли масив виходитиме з області видимості і деструктору потрібно буде знищити </a:t>
            </a:r>
            <a:r>
              <a:rPr lang="en-US" sz="1800" dirty="0" err="1">
                <a:solidFill>
                  <a:schemeClr val="accent5">
                    <a:lumMod val="75000"/>
                  </a:schemeClr>
                </a:solidFill>
                <a:latin typeface="Consolas" panose="020B0609020204030204" pitchFamily="49" charset="0"/>
              </a:rPr>
              <a:t>m_data</a:t>
            </a:r>
            <a:r>
              <a:rPr lang="en-US" sz="1800" dirty="0"/>
              <a:t>), </a:t>
            </a:r>
            <a:r>
              <a:rPr lang="uk-UA" sz="1800" dirty="0"/>
              <a:t>то отримаємо невизначені результати (або збій).</a:t>
            </a:r>
          </a:p>
        </p:txBody>
      </p:sp>
    </p:spTree>
    <p:extLst>
      <p:ext uri="{BB962C8B-B14F-4D97-AF65-F5344CB8AC3E}">
        <p14:creationId xmlns:p14="http://schemas.microsoft.com/office/powerpoint/2010/main" val="13189773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uk-UA" sz="3600" b="1" dirty="0"/>
              <a:t>Висновки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Реалізація конструктора, який приймає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initializer_list</a:t>
            </a:r>
            <a:r>
              <a:rPr lang="en-US" sz="1800" dirty="0"/>
              <a:t> </a:t>
            </a:r>
            <a:r>
              <a:rPr lang="uk-UA" sz="1800" dirty="0"/>
              <a:t>в якості параметру (використовується передача по посиланню для запобігання копіювання), дозволяє нам використовувати список ініціалізації з нашими користувацькими класами. Ми також можемо використати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initializer_list</a:t>
            </a:r>
            <a:r>
              <a:rPr lang="en-US" sz="1800" dirty="0"/>
              <a:t> </a:t>
            </a:r>
            <a:r>
              <a:rPr lang="uk-UA" sz="1800" dirty="0"/>
              <a:t>для реалізації інших функцій, яким необхідний список ініціалізації (наприклад, для перевантаження оператора присвоювання).</a:t>
            </a:r>
          </a:p>
        </p:txBody>
      </p:sp>
    </p:spTree>
    <p:extLst>
      <p:ext uri="{BB962C8B-B14F-4D97-AF65-F5344CB8AC3E}">
        <p14:creationId xmlns:p14="http://schemas.microsoft.com/office/powerpoint/2010/main" val="39260982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Введення в Наслідування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lnSpcReduction="10000"/>
          </a:bodyPr>
          <a:lstStyle/>
          <a:p>
            <a:pPr marL="540000" indent="360000">
              <a:lnSpc>
                <a:spcPct val="150000"/>
              </a:lnSpc>
              <a:spcBef>
                <a:spcPts val="0"/>
              </a:spcBef>
              <a:buNone/>
            </a:pPr>
            <a:r>
              <a:rPr lang="uk-UA" sz="1800" dirty="0"/>
              <a:t>Однак </a:t>
            </a:r>
            <a:r>
              <a:rPr lang="uk-UA" sz="1800" b="1" dirty="0">
                <a:highlight>
                  <a:srgbClr val="FFFF00"/>
                </a:highlight>
              </a:rPr>
              <a:t>композиція</a:t>
            </a:r>
            <a:r>
              <a:rPr lang="uk-UA" sz="1800" dirty="0"/>
              <a:t> об’єктів </a:t>
            </a:r>
            <a:r>
              <a:rPr lang="uk-UA" sz="1800" b="1" dirty="0">
                <a:highlight>
                  <a:srgbClr val="FFFF00"/>
                </a:highlight>
              </a:rPr>
              <a:t>є лише одним з двох основних способів</a:t>
            </a:r>
            <a:r>
              <a:rPr lang="uk-UA" sz="1800" dirty="0"/>
              <a:t>, за допомогою яких ви можете створювати складні класи в мові </a:t>
            </a:r>
            <a:r>
              <a:rPr lang="en-US" sz="1800" dirty="0"/>
              <a:t>C++. </a:t>
            </a:r>
            <a:r>
              <a:rPr lang="uk-UA" sz="1800" dirty="0"/>
              <a:t>Другий спосіб — це </a:t>
            </a:r>
            <a:r>
              <a:rPr lang="uk-UA" sz="1800" b="1" dirty="0">
                <a:highlight>
                  <a:srgbClr val="00FF00"/>
                </a:highlight>
              </a:rPr>
              <a:t>наслідування</a:t>
            </a:r>
            <a:r>
              <a:rPr lang="uk-UA" sz="1800" dirty="0"/>
              <a:t>, яке </a:t>
            </a:r>
            <a:r>
              <a:rPr lang="uk-UA" sz="1800" b="1" dirty="0">
                <a:highlight>
                  <a:srgbClr val="FFFF00"/>
                </a:highlight>
              </a:rPr>
              <a:t>моделює тип відносин «</a:t>
            </a:r>
            <a:r>
              <a:rPr lang="uk-UA" sz="1800" b="1" dirty="0">
                <a:highlight>
                  <a:srgbClr val="00FF00"/>
                </a:highlight>
              </a:rPr>
              <a:t>є</a:t>
            </a:r>
            <a:r>
              <a:rPr lang="uk-UA" sz="1800" b="1" dirty="0">
                <a:highlight>
                  <a:srgbClr val="FFFF00"/>
                </a:highlight>
              </a:rPr>
              <a:t>» між двома об’єктами</a:t>
            </a:r>
            <a:r>
              <a:rPr lang="uk-UA" sz="1800" dirty="0"/>
              <a:t>.</a:t>
            </a:r>
          </a:p>
          <a:p>
            <a:pPr marL="540000" indent="360000">
              <a:lnSpc>
                <a:spcPct val="150000"/>
              </a:lnSpc>
              <a:spcBef>
                <a:spcPts val="0"/>
              </a:spcBef>
              <a:buNone/>
            </a:pPr>
            <a:r>
              <a:rPr lang="uk-UA" sz="1800" dirty="0"/>
              <a:t>На відміну від композиції об’єктів, яка включає в себе створення нових об’єктів шляхом об’єднання інших об’єктів, наслідування включає в себе створення нових об’єктів шляхом безпосереднього збереження властивостей і поведінки інших об’єктів, а потім їх </a:t>
            </a:r>
            <a:r>
              <a:rPr lang="uk-UA" sz="1800" b="1" dirty="0">
                <a:highlight>
                  <a:srgbClr val="00FFFF"/>
                </a:highlight>
              </a:rPr>
              <a:t>розширення</a:t>
            </a:r>
            <a:r>
              <a:rPr lang="uk-UA" sz="1800" dirty="0"/>
              <a:t> або навпаки — </a:t>
            </a:r>
            <a:r>
              <a:rPr lang="uk-UA" sz="1800" b="1" dirty="0">
                <a:highlight>
                  <a:srgbClr val="00FFFF"/>
                </a:highlight>
              </a:rPr>
              <a:t>конкретизації</a:t>
            </a:r>
            <a:r>
              <a:rPr lang="uk-UA" sz="1800" dirty="0"/>
              <a:t>. Подібно композиції об’єктів, наслідування відбувається всюди в реальному житті. Наприклад, при народженні ви успадкували гени від своїх батьків, і вам передалися певні фізичні властивості від кожного з них (схильність до </a:t>
            </a:r>
            <a:r>
              <a:rPr lang="uk-UA" sz="1800" dirty="0" err="1"/>
              <a:t>хвороб</a:t>
            </a:r>
            <a:r>
              <a:rPr lang="uk-UA" sz="1800" dirty="0"/>
              <a:t>, видам діяльності тощо), але потім ви додали свою особистість до всього отриманого. Технологічні продукти (комп’ютери, смартфони тощо) успадковують функціонал від своїх попередників, при цьому додаючи щось своє (нове/унікальне) і зберігаючи сумісність. Наприклад, процесор </a:t>
            </a:r>
            <a:r>
              <a:rPr lang="en-US" sz="1800" dirty="0"/>
              <a:t>Intel Pentium </a:t>
            </a:r>
            <a:r>
              <a:rPr lang="uk-UA" sz="1800" dirty="0"/>
              <a:t>успадкував багато функціональних властивостей від процесора </a:t>
            </a:r>
            <a:r>
              <a:rPr lang="en-US" sz="1800" dirty="0"/>
              <a:t>Intel 486, </a:t>
            </a:r>
            <a:r>
              <a:rPr lang="uk-UA" sz="1800" dirty="0"/>
              <a:t>який, в свою чергу, успадкував свій функціонал від більш ранніх процесорів. Мова </a:t>
            </a:r>
            <a:r>
              <a:rPr lang="en-US" sz="1800" dirty="0"/>
              <a:t>C++ </a:t>
            </a:r>
            <a:r>
              <a:rPr lang="uk-UA" sz="1800" dirty="0"/>
              <a:t>багато успадкувала від мови програмування Сі, на якій вона базується, а мова програмування Сі успадкувала багато властивостей від інших мов програмування, які були до неї.</a:t>
            </a:r>
          </a:p>
        </p:txBody>
      </p:sp>
    </p:spTree>
    <p:extLst>
      <p:ext uri="{BB962C8B-B14F-4D97-AF65-F5344CB8AC3E}">
        <p14:creationId xmlns:p14="http://schemas.microsoft.com/office/powerpoint/2010/main" val="40154120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Введення в Наслідування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Розглянемо приклад з </a:t>
            </a:r>
            <a:r>
              <a:rPr lang="uk-UA" sz="1800" b="1" dirty="0"/>
              <a:t>яблуками</a:t>
            </a:r>
            <a:r>
              <a:rPr lang="uk-UA" sz="1800" dirty="0"/>
              <a:t> і </a:t>
            </a:r>
            <a:r>
              <a:rPr lang="uk-UA" sz="1800" b="1" dirty="0"/>
              <a:t>бананами</a:t>
            </a:r>
            <a:r>
              <a:rPr lang="uk-UA" sz="1800" dirty="0"/>
              <a:t>. Хоча яблуко і банан — це різні фрукти, але у них обох є одна загальна властивість: </a:t>
            </a:r>
            <a:r>
              <a:rPr lang="uk-UA" sz="1800" b="1" dirty="0">
                <a:highlight>
                  <a:srgbClr val="00FF00"/>
                </a:highlight>
              </a:rPr>
              <a:t>вони обидва є фруктами</a:t>
            </a:r>
            <a:r>
              <a:rPr lang="uk-UA" sz="1800" dirty="0"/>
              <a:t>. І оскільки яблука і банани — це фрукти, то логічно що все, що вірно для фруктів, вірно і для яблук з бананами. Наприклад, всі фрукти мають свою назву, колір і розмір. Яблука і банани також мають свої назви, колір і розмір. Ми можемо сказати, що яблука і банани успадкували (отримали) всі властивості фруктів, тому що вони самі є фруктами. Ми також знаємо, що фрукти піддаються процесу дозрівання, завдяки якому вони стають їстівними. Оскільки яблука і банани є фруктами, то, відповідно, вони також піддаються процесу дозрівання, в результаті чого стають їстівними.</a:t>
            </a:r>
          </a:p>
          <a:p>
            <a:pPr marL="540000" indent="360000">
              <a:lnSpc>
                <a:spcPct val="150000"/>
              </a:lnSpc>
              <a:spcBef>
                <a:spcPts val="0"/>
              </a:spcBef>
              <a:buNone/>
            </a:pPr>
            <a:endParaRPr lang="uk-UA" sz="1800" dirty="0"/>
          </a:p>
          <a:p>
            <a:pPr marL="540000" indent="360000">
              <a:lnSpc>
                <a:spcPct val="150000"/>
              </a:lnSpc>
              <a:spcBef>
                <a:spcPts val="0"/>
              </a:spcBef>
              <a:buNone/>
            </a:pPr>
            <a:r>
              <a:rPr lang="ru-RU" sz="1800" dirty="0" err="1"/>
              <a:t>Якщо</a:t>
            </a:r>
            <a:r>
              <a:rPr lang="ru-RU" sz="1800" dirty="0"/>
              <a:t> </a:t>
            </a:r>
            <a:r>
              <a:rPr lang="ru-RU" sz="1800" dirty="0" err="1"/>
              <a:t>зобразити</a:t>
            </a:r>
            <a:r>
              <a:rPr lang="ru-RU" sz="1800" dirty="0"/>
              <a:t> </a:t>
            </a:r>
            <a:r>
              <a:rPr lang="ru-RU" sz="1800" dirty="0" err="1"/>
              <a:t>відносини</a:t>
            </a:r>
            <a:r>
              <a:rPr lang="ru-RU" sz="1800" dirty="0"/>
              <a:t> </a:t>
            </a:r>
            <a:r>
              <a:rPr lang="ru-RU" sz="1800" dirty="0" err="1"/>
              <a:t>між</a:t>
            </a:r>
            <a:r>
              <a:rPr lang="ru-RU" sz="1800" dirty="0"/>
              <a:t> </a:t>
            </a:r>
            <a:r>
              <a:rPr lang="ru-RU" sz="1800" dirty="0" err="1"/>
              <a:t>яблуками</a:t>
            </a:r>
            <a:r>
              <a:rPr lang="ru-RU" sz="1800" dirty="0"/>
              <a:t>, бананами і фруктами на </a:t>
            </a:r>
            <a:r>
              <a:rPr lang="ru-RU" sz="1800" dirty="0" err="1"/>
              <a:t>діаграмі</a:t>
            </a:r>
            <a:r>
              <a:rPr lang="ru-RU" sz="1800" dirty="0"/>
              <a:t>, то </a:t>
            </a:r>
            <a:r>
              <a:rPr lang="ru-RU" sz="1800" dirty="0" err="1"/>
              <a:t>це</a:t>
            </a:r>
            <a:r>
              <a:rPr lang="ru-RU" sz="1800" dirty="0"/>
              <a:t> </a:t>
            </a:r>
            <a:r>
              <a:rPr lang="ru-RU" sz="1800" dirty="0" err="1"/>
              <a:t>матиме</a:t>
            </a:r>
            <a:r>
              <a:rPr lang="ru-RU" sz="1800" dirty="0"/>
              <a:t> </a:t>
            </a:r>
            <a:r>
              <a:rPr lang="ru-RU" sz="1800" dirty="0" err="1"/>
              <a:t>наступний</a:t>
            </a:r>
            <a:r>
              <a:rPr lang="ru-RU" sz="1800" dirty="0"/>
              <a:t> </a:t>
            </a:r>
            <a:r>
              <a:rPr lang="ru-RU" sz="1800" dirty="0" err="1"/>
              <a:t>вигляд</a:t>
            </a:r>
            <a:r>
              <a:rPr lang="ru-RU" sz="1800" dirty="0"/>
              <a:t>:</a:t>
            </a:r>
            <a:endParaRPr lang="uk-UA" sz="1800" dirty="0"/>
          </a:p>
        </p:txBody>
      </p:sp>
    </p:spTree>
    <p:extLst>
      <p:ext uri="{BB962C8B-B14F-4D97-AF65-F5344CB8AC3E}">
        <p14:creationId xmlns:p14="http://schemas.microsoft.com/office/powerpoint/2010/main" val="35996810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1026" name="Picture 2">
            <a:extLst>
              <a:ext uri="{FF2B5EF4-FFF2-40B4-BE49-F238E27FC236}">
                <a16:creationId xmlns:a16="http://schemas.microsoft.com/office/drawing/2014/main" id="{72B0A9AA-B513-4344-A5C9-00E5A76CB9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2541" y="1421941"/>
            <a:ext cx="6446917" cy="4014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9532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Ієрархії</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Ієрархія</a:t>
            </a:r>
            <a:r>
              <a:rPr lang="uk-UA" sz="1800" dirty="0"/>
              <a:t> — це діаграма зі зв’язками об’єктів. Більшість ієрархій або демонструють прогресію з плином часу (386 &gt; 486 &gt; </a:t>
            </a:r>
            <a:r>
              <a:rPr lang="en-US" sz="1800" dirty="0"/>
              <a:t>Pentium), </a:t>
            </a:r>
            <a:r>
              <a:rPr lang="uk-UA" sz="1800" dirty="0"/>
              <a:t>або класифікують речі таким чином, щоб вони переходили від загального до конкретного (Фрукти &gt; Яблука &gt; Макінтош). Ще зі шкільної біології царство, тип, клас, ряд, родина, рід і вид є визначенням ієрархії (рух від загального до конкретного або навпаки).</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Ось ще один приклад ієрархії: квадрат є прямокутником, який є чотирикутником, який є фігурою. Правильний трикутник — це трикутник, який також є фігурою:</a:t>
            </a:r>
          </a:p>
        </p:txBody>
      </p:sp>
    </p:spTree>
    <p:extLst>
      <p:ext uri="{BB962C8B-B14F-4D97-AF65-F5344CB8AC3E}">
        <p14:creationId xmlns:p14="http://schemas.microsoft.com/office/powerpoint/2010/main" val="34626960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r>
              <a:rPr lang="ru-RU" sz="1800" dirty="0"/>
              <a:t>Тут </a:t>
            </a:r>
            <a:r>
              <a:rPr lang="ru-RU" sz="1800" dirty="0" err="1"/>
              <a:t>кожен</a:t>
            </a:r>
            <a:r>
              <a:rPr lang="ru-RU" sz="1800" dirty="0"/>
              <a:t> </a:t>
            </a:r>
            <a:r>
              <a:rPr lang="ru-RU" sz="1800" dirty="0" err="1"/>
              <a:t>елемент</a:t>
            </a:r>
            <a:r>
              <a:rPr lang="ru-RU" sz="1800" dirty="0"/>
              <a:t> </a:t>
            </a:r>
            <a:r>
              <a:rPr lang="ru-RU" sz="1800" dirty="0" err="1"/>
              <a:t>успадковує</a:t>
            </a:r>
            <a:r>
              <a:rPr lang="ru-RU" sz="1800" dirty="0"/>
              <a:t> </a:t>
            </a:r>
            <a:r>
              <a:rPr lang="ru-RU" sz="1800" dirty="0" err="1"/>
              <a:t>властивості</a:t>
            </a:r>
            <a:r>
              <a:rPr lang="ru-RU" sz="1800" dirty="0"/>
              <a:t> і </a:t>
            </a:r>
            <a:r>
              <a:rPr lang="ru-RU" sz="1800" dirty="0" err="1"/>
              <a:t>поведінку</a:t>
            </a:r>
            <a:r>
              <a:rPr lang="ru-RU" sz="1800" dirty="0"/>
              <a:t> </a:t>
            </a:r>
            <a:r>
              <a:rPr lang="ru-RU" sz="1800" dirty="0" err="1"/>
              <a:t>елементу</a:t>
            </a:r>
            <a:r>
              <a:rPr lang="ru-RU" sz="1800" dirty="0"/>
              <a:t> над ним.</a:t>
            </a:r>
            <a:endParaRPr lang="uk-UA" sz="1800" dirty="0"/>
          </a:p>
        </p:txBody>
      </p:sp>
      <p:pic>
        <p:nvPicPr>
          <p:cNvPr id="2050" name="Picture 2">
            <a:extLst>
              <a:ext uri="{FF2B5EF4-FFF2-40B4-BE49-F238E27FC236}">
                <a16:creationId xmlns:a16="http://schemas.microsoft.com/office/drawing/2014/main" id="{48E73825-807B-4B33-98A2-5F0A4C526C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6480" y="284170"/>
            <a:ext cx="4959040" cy="6000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412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Базове наслідування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Спадкування в </a:t>
            </a:r>
            <a:r>
              <a:rPr lang="en-US" sz="1800" dirty="0"/>
              <a:t>C++ </a:t>
            </a:r>
            <a:r>
              <a:rPr lang="uk-UA" sz="1800" dirty="0"/>
              <a:t>відбувається між класами і має </a:t>
            </a:r>
            <a:r>
              <a:rPr lang="uk-UA" sz="1800" b="1" dirty="0">
                <a:highlight>
                  <a:srgbClr val="00FF00"/>
                </a:highlight>
              </a:rPr>
              <a:t>тип відносин «є»</a:t>
            </a:r>
            <a:r>
              <a:rPr lang="uk-UA" sz="1800" dirty="0"/>
              <a:t>. Клас, від якого успадковують, називається </a:t>
            </a:r>
            <a:r>
              <a:rPr lang="uk-UA" sz="1800" b="1" dirty="0">
                <a:highlight>
                  <a:srgbClr val="00FFFF"/>
                </a:highlight>
              </a:rPr>
              <a:t>батьківським</a:t>
            </a:r>
            <a:r>
              <a:rPr lang="uk-UA" sz="1800" dirty="0"/>
              <a:t> (або “</a:t>
            </a:r>
            <a:r>
              <a:rPr lang="uk-UA" sz="1800" b="1" dirty="0"/>
              <a:t>базовим</a:t>
            </a:r>
            <a:r>
              <a:rPr lang="uk-UA" sz="1800" dirty="0"/>
              <a:t>”, “</a:t>
            </a:r>
            <a:r>
              <a:rPr lang="uk-UA" sz="1800" b="1" dirty="0"/>
              <a:t>суперкласом</a:t>
            </a:r>
            <a:r>
              <a:rPr lang="uk-UA" sz="1800" dirty="0"/>
              <a:t>”), а клас, який успадковує, називається </a:t>
            </a:r>
            <a:r>
              <a:rPr lang="uk-UA" sz="1800" b="1" dirty="0">
                <a:highlight>
                  <a:srgbClr val="FFFF00"/>
                </a:highlight>
              </a:rPr>
              <a:t>дочірнім</a:t>
            </a:r>
            <a:r>
              <a:rPr lang="uk-UA" sz="1800" dirty="0"/>
              <a:t> (або “</a:t>
            </a:r>
            <a:r>
              <a:rPr lang="uk-UA" sz="1800" b="1" dirty="0"/>
              <a:t>похідним</a:t>
            </a:r>
            <a:r>
              <a:rPr lang="uk-UA" sz="1800" dirty="0"/>
              <a:t>”, “</a:t>
            </a:r>
            <a:r>
              <a:rPr lang="uk-UA" sz="1800" b="1" dirty="0"/>
              <a:t>підкласом</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endParaRPr lang="ru-RU" sz="1800" dirty="0"/>
          </a:p>
          <a:p>
            <a:pPr marL="540000" indent="360000">
              <a:lnSpc>
                <a:spcPct val="150000"/>
              </a:lnSpc>
              <a:spcBef>
                <a:spcPts val="0"/>
              </a:spcBef>
              <a:buNone/>
            </a:pPr>
            <a:endParaRPr lang="ru-RU" sz="1800" dirty="0"/>
          </a:p>
          <a:p>
            <a:pPr marL="540000" indent="360000">
              <a:lnSpc>
                <a:spcPct val="150000"/>
              </a:lnSpc>
              <a:spcBef>
                <a:spcPts val="0"/>
              </a:spcBef>
              <a:buNone/>
            </a:pPr>
            <a:endParaRPr lang="ru-RU" sz="1800" dirty="0"/>
          </a:p>
          <a:p>
            <a:pPr marL="540000" indent="360000">
              <a:lnSpc>
                <a:spcPct val="150000"/>
              </a:lnSpc>
              <a:spcBef>
                <a:spcPts val="0"/>
              </a:spcBef>
              <a:buNone/>
            </a:pPr>
            <a:endParaRPr lang="ru-RU" sz="1800" dirty="0"/>
          </a:p>
          <a:p>
            <a:pPr marL="540000" indent="360000">
              <a:lnSpc>
                <a:spcPct val="150000"/>
              </a:lnSpc>
              <a:spcBef>
                <a:spcPts val="0"/>
              </a:spcBef>
              <a:buNone/>
            </a:pPr>
            <a:endParaRPr lang="ru-RU" sz="1800" dirty="0"/>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a:t>У </a:t>
            </a:r>
            <a:r>
              <a:rPr lang="ru-RU" sz="1800" dirty="0" err="1"/>
              <a:t>діаграмі</a:t>
            </a:r>
            <a:r>
              <a:rPr lang="ru-RU" sz="1800" dirty="0"/>
              <a:t>, </a:t>
            </a:r>
            <a:r>
              <a:rPr lang="ru-RU" sz="1800" dirty="0" err="1"/>
              <a:t>представленій</a:t>
            </a:r>
            <a:r>
              <a:rPr lang="ru-RU" sz="1800" dirty="0"/>
              <a:t> </a:t>
            </a:r>
            <a:r>
              <a:rPr lang="ru-RU" sz="1800" dirty="0" err="1"/>
              <a:t>вище</a:t>
            </a:r>
            <a:r>
              <a:rPr lang="ru-RU" sz="1800" dirty="0"/>
              <a:t>, </a:t>
            </a:r>
            <a:r>
              <a:rPr lang="ru-RU" sz="1800" dirty="0">
                <a:solidFill>
                  <a:schemeClr val="accent5">
                    <a:lumMod val="75000"/>
                  </a:schemeClr>
                </a:solidFill>
                <a:latin typeface="Consolas" panose="020B0609020204030204" pitchFamily="49" charset="0"/>
              </a:rPr>
              <a:t>Фрукт</a:t>
            </a:r>
            <a:r>
              <a:rPr lang="ru-RU" sz="1800" dirty="0"/>
              <a:t> є </a:t>
            </a:r>
            <a:r>
              <a:rPr lang="ru-RU" sz="1800" dirty="0" err="1"/>
              <a:t>батьківським</a:t>
            </a:r>
            <a:r>
              <a:rPr lang="ru-RU" sz="1800" dirty="0"/>
              <a:t> </a:t>
            </a:r>
            <a:r>
              <a:rPr lang="ru-RU" sz="1800" dirty="0" err="1"/>
              <a:t>класом</a:t>
            </a:r>
            <a:r>
              <a:rPr lang="ru-RU" sz="1800" dirty="0"/>
              <a:t>, а </a:t>
            </a:r>
            <a:r>
              <a:rPr lang="ru-RU" sz="1800" dirty="0" err="1">
                <a:solidFill>
                  <a:schemeClr val="accent5">
                    <a:lumMod val="75000"/>
                  </a:schemeClr>
                </a:solidFill>
                <a:latin typeface="Consolas" panose="020B0609020204030204" pitchFamily="49" charset="0"/>
              </a:rPr>
              <a:t>Яблуко</a:t>
            </a:r>
            <a:r>
              <a:rPr lang="ru-RU" sz="1800" dirty="0"/>
              <a:t> і </a:t>
            </a:r>
            <a:r>
              <a:rPr lang="ru-RU" sz="1800" dirty="0">
                <a:solidFill>
                  <a:schemeClr val="accent5">
                    <a:lumMod val="75000"/>
                  </a:schemeClr>
                </a:solidFill>
                <a:latin typeface="Consolas" panose="020B0609020204030204" pitchFamily="49" charset="0"/>
              </a:rPr>
              <a:t>Банан</a:t>
            </a:r>
            <a:r>
              <a:rPr lang="ru-RU" sz="1800" dirty="0"/>
              <a:t> — </a:t>
            </a:r>
            <a:r>
              <a:rPr lang="ru-RU" sz="1800" dirty="0" err="1"/>
              <a:t>дочірніми</a:t>
            </a:r>
            <a:r>
              <a:rPr lang="ru-RU" sz="1800" dirty="0"/>
              <a:t> </a:t>
            </a:r>
            <a:r>
              <a:rPr lang="ru-RU" sz="1800" dirty="0" err="1"/>
              <a:t>класами</a:t>
            </a:r>
            <a:r>
              <a:rPr lang="ru-RU" sz="1800" dirty="0"/>
              <a:t>.</a:t>
            </a:r>
            <a:endParaRPr lang="uk-UA" sz="1800" dirty="0"/>
          </a:p>
        </p:txBody>
      </p:sp>
      <p:pic>
        <p:nvPicPr>
          <p:cNvPr id="4" name="Рисунок 3">
            <a:extLst>
              <a:ext uri="{FF2B5EF4-FFF2-40B4-BE49-F238E27FC236}">
                <a16:creationId xmlns:a16="http://schemas.microsoft.com/office/drawing/2014/main" id="{47A7DDC6-B506-473B-8F43-CFA10BF573CC}"/>
              </a:ext>
            </a:extLst>
          </p:cNvPr>
          <p:cNvPicPr>
            <a:picLocks noChangeAspect="1"/>
          </p:cNvPicPr>
          <p:nvPr/>
        </p:nvPicPr>
        <p:blipFill>
          <a:blip r:embed="rId2"/>
          <a:stretch>
            <a:fillRect/>
          </a:stretch>
        </p:blipFill>
        <p:spPr>
          <a:xfrm>
            <a:off x="4329111" y="2328862"/>
            <a:ext cx="3533775" cy="2200275"/>
          </a:xfrm>
          <a:prstGeom prst="rect">
            <a:avLst/>
          </a:prstGeom>
        </p:spPr>
      </p:pic>
    </p:spTree>
    <p:extLst>
      <p:ext uri="{BB962C8B-B14F-4D97-AF65-F5344CB8AC3E}">
        <p14:creationId xmlns:p14="http://schemas.microsoft.com/office/powerpoint/2010/main" val="7834010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Базове наслідування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t>У </a:t>
            </a:r>
            <a:r>
              <a:rPr lang="ru-RU" sz="1800" dirty="0" err="1"/>
              <a:t>цій</a:t>
            </a:r>
            <a:r>
              <a:rPr lang="ru-RU" sz="1800" dirty="0"/>
              <a:t> </a:t>
            </a:r>
            <a:r>
              <a:rPr lang="ru-RU" sz="1800" dirty="0" err="1"/>
              <a:t>діаграмі</a:t>
            </a:r>
            <a:r>
              <a:rPr lang="ru-RU" sz="1800" dirty="0"/>
              <a:t> </a:t>
            </a:r>
            <a:r>
              <a:rPr lang="ru-RU" sz="1800" dirty="0" err="1">
                <a:solidFill>
                  <a:schemeClr val="accent5">
                    <a:lumMod val="75000"/>
                  </a:schemeClr>
                </a:solidFill>
                <a:latin typeface="Consolas" panose="020B0609020204030204" pitchFamily="49" charset="0"/>
              </a:rPr>
              <a:t>Трикутник</a:t>
            </a:r>
            <a:r>
              <a:rPr lang="ru-RU" sz="1800" dirty="0"/>
              <a:t> є </a:t>
            </a:r>
            <a:r>
              <a:rPr lang="ru-RU" sz="1800" dirty="0" err="1"/>
              <a:t>дочірнім</a:t>
            </a:r>
            <a:r>
              <a:rPr lang="ru-RU" sz="1800" dirty="0"/>
              <a:t> </a:t>
            </a:r>
            <a:r>
              <a:rPr lang="ru-RU" sz="1800" dirty="0" err="1"/>
              <a:t>класом</a:t>
            </a:r>
            <a:r>
              <a:rPr lang="ru-RU" sz="1800" dirty="0"/>
              <a:t> (</a:t>
            </a:r>
            <a:r>
              <a:rPr lang="ru-RU" sz="1800" dirty="0" err="1"/>
              <a:t>батько</a:t>
            </a:r>
            <a:r>
              <a:rPr lang="ru-RU" sz="1800" dirty="0"/>
              <a:t> — </a:t>
            </a:r>
            <a:r>
              <a:rPr lang="ru-RU" sz="1800" dirty="0" err="1">
                <a:solidFill>
                  <a:schemeClr val="accent5">
                    <a:lumMod val="75000"/>
                  </a:schemeClr>
                </a:solidFill>
                <a:latin typeface="Consolas" panose="020B0609020204030204" pitchFamily="49" charset="0"/>
              </a:rPr>
              <a:t>Фігура</a:t>
            </a:r>
            <a:r>
              <a:rPr lang="ru-RU" sz="1800" dirty="0"/>
              <a:t>) і </a:t>
            </a:r>
            <a:r>
              <a:rPr lang="ru-RU" sz="1800" dirty="0" err="1"/>
              <a:t>батьківським</a:t>
            </a:r>
            <a:r>
              <a:rPr lang="ru-RU" sz="1800" dirty="0"/>
              <a:t> (для </a:t>
            </a:r>
            <a:r>
              <a:rPr lang="ru-RU" sz="1800" dirty="0">
                <a:solidFill>
                  <a:schemeClr val="accent5">
                    <a:lumMod val="75000"/>
                  </a:schemeClr>
                </a:solidFill>
                <a:latin typeface="Consolas" panose="020B0609020204030204" pitchFamily="49" charset="0"/>
              </a:rPr>
              <a:t>Правильного</a:t>
            </a:r>
            <a:r>
              <a:rPr lang="ru-RU" sz="1800" dirty="0">
                <a:latin typeface="Consolas" panose="020B0609020204030204" pitchFamily="49" charset="0"/>
              </a:rPr>
              <a:t> </a:t>
            </a:r>
            <a:r>
              <a:rPr lang="ru-RU" sz="1800" dirty="0" err="1">
                <a:solidFill>
                  <a:schemeClr val="accent5">
                    <a:lumMod val="75000"/>
                  </a:schemeClr>
                </a:solidFill>
                <a:latin typeface="Consolas" panose="020B0609020204030204" pitchFamily="49" charset="0"/>
              </a:rPr>
              <a:t>трикутника</a:t>
            </a:r>
            <a:r>
              <a:rPr lang="ru-RU" sz="1800" dirty="0"/>
              <a:t>) </a:t>
            </a:r>
            <a:r>
              <a:rPr lang="ru-RU" sz="1800" dirty="0" err="1"/>
              <a:t>одночасно</a:t>
            </a:r>
            <a:r>
              <a:rPr lang="ru-RU" sz="1800" dirty="0"/>
              <a:t>.</a:t>
            </a:r>
            <a:endParaRPr lang="uk-UA" sz="1800" dirty="0"/>
          </a:p>
        </p:txBody>
      </p:sp>
      <p:pic>
        <p:nvPicPr>
          <p:cNvPr id="4" name="Рисунок 3">
            <a:extLst>
              <a:ext uri="{FF2B5EF4-FFF2-40B4-BE49-F238E27FC236}">
                <a16:creationId xmlns:a16="http://schemas.microsoft.com/office/drawing/2014/main" id="{6C9AF993-F845-44E4-9976-1433A963487F}"/>
              </a:ext>
            </a:extLst>
          </p:cNvPr>
          <p:cNvPicPr>
            <a:picLocks noChangeAspect="1"/>
          </p:cNvPicPr>
          <p:nvPr/>
        </p:nvPicPr>
        <p:blipFill>
          <a:blip r:embed="rId2"/>
          <a:stretch>
            <a:fillRect/>
          </a:stretch>
        </p:blipFill>
        <p:spPr>
          <a:xfrm>
            <a:off x="4281486" y="857691"/>
            <a:ext cx="3629025" cy="4391025"/>
          </a:xfrm>
          <a:prstGeom prst="rect">
            <a:avLst/>
          </a:prstGeom>
        </p:spPr>
      </p:pic>
    </p:spTree>
    <p:extLst>
      <p:ext uri="{BB962C8B-B14F-4D97-AF65-F5344CB8AC3E}">
        <p14:creationId xmlns:p14="http://schemas.microsoft.com/office/powerpoint/2010/main" val="1908978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Типи композиції об’єктів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Композиція об’єктів корисна в контексті мови </a:t>
            </a:r>
            <a:r>
              <a:rPr lang="en-US" sz="1800" dirty="0"/>
              <a:t>C++, </a:t>
            </a:r>
            <a:r>
              <a:rPr lang="uk-UA" sz="1800" dirty="0"/>
              <a:t>оскільки дозволяє створювати складні класи, об’єднуючи більш прості і легко керовані частини. Це зменшує складність і дозволяє писати код швидше і з меншою кількістю помилок, так як ми можемо повторно використовувати код, який вже був написаний, протестований, і є робочим.</a:t>
            </a:r>
          </a:p>
          <a:p>
            <a:pPr marL="540000" indent="360000">
              <a:lnSpc>
                <a:spcPct val="150000"/>
              </a:lnSpc>
              <a:spcBef>
                <a:spcPts val="0"/>
              </a:spcBef>
              <a:buNone/>
            </a:pPr>
            <a:endParaRPr lang="uk-UA" sz="1800" dirty="0"/>
          </a:p>
          <a:p>
            <a:pPr marL="540000" indent="360000">
              <a:lnSpc>
                <a:spcPct val="150000"/>
              </a:lnSpc>
              <a:spcBef>
                <a:spcPts val="0"/>
              </a:spcBef>
              <a:buNone/>
            </a:pPr>
            <a:r>
              <a:rPr lang="uk-UA" sz="3200" dirty="0"/>
              <a:t>Існує два основних підтипи композиції об’єкта: </a:t>
            </a:r>
            <a:r>
              <a:rPr lang="uk-UA" sz="3200" b="1" dirty="0">
                <a:highlight>
                  <a:srgbClr val="00FF00"/>
                </a:highlight>
              </a:rPr>
              <a:t>композиція</a:t>
            </a:r>
            <a:r>
              <a:rPr lang="uk-UA" sz="3200" dirty="0"/>
              <a:t> і </a:t>
            </a:r>
            <a:r>
              <a:rPr lang="uk-UA" sz="3200" b="1" dirty="0">
                <a:highlight>
                  <a:srgbClr val="00FF00"/>
                </a:highlight>
              </a:rPr>
              <a:t>агрегація</a:t>
            </a:r>
            <a:r>
              <a:rPr lang="uk-UA" sz="3200" dirty="0"/>
              <a:t>.</a:t>
            </a:r>
          </a:p>
        </p:txBody>
      </p:sp>
    </p:spTree>
    <p:extLst>
      <p:ext uri="{BB962C8B-B14F-4D97-AF65-F5344CB8AC3E}">
        <p14:creationId xmlns:p14="http://schemas.microsoft.com/office/powerpoint/2010/main" val="65606763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Базове наслідування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Дочірній клас успадковує як поведінку (методи), так і стан (поля) від батька </a:t>
            </a:r>
            <a:r>
              <a:rPr lang="uk-UA" sz="1800" dirty="0"/>
              <a:t>(з урахуванням деяких обмежень доступу, які ми розглянемо трохи пізніше). </a:t>
            </a:r>
            <a:r>
              <a:rPr lang="uk-UA" sz="1800" b="1" dirty="0">
                <a:highlight>
                  <a:srgbClr val="00FFFF"/>
                </a:highlight>
              </a:rPr>
              <a:t> Ці методи і поля стають </a:t>
            </a:r>
            <a:r>
              <a:rPr lang="uk-UA" sz="1800" b="1" dirty="0" err="1">
                <a:highlight>
                  <a:srgbClr val="00FFFF"/>
                </a:highlight>
              </a:rPr>
              <a:t>мемберами</a:t>
            </a:r>
            <a:r>
              <a:rPr lang="uk-UA" sz="1800" b="1" dirty="0">
                <a:highlight>
                  <a:srgbClr val="00FFFF"/>
                </a:highlight>
              </a:rPr>
              <a:t> дочірнього класу</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Оскільки дочірні класи є повноцінними класами, то вони можуть (звичайно) мати і свої власні </a:t>
            </a:r>
            <a:r>
              <a:rPr lang="uk-UA" sz="1800" dirty="0" err="1"/>
              <a:t>мембери</a:t>
            </a:r>
            <a:r>
              <a:rPr lang="uk-UA" sz="1800" dirty="0"/>
              <a:t>. Зараз ми це все розглянемо детально.</a:t>
            </a:r>
          </a:p>
        </p:txBody>
      </p:sp>
    </p:spTree>
    <p:extLst>
      <p:ext uri="{BB962C8B-B14F-4D97-AF65-F5344CB8AC3E}">
        <p14:creationId xmlns:p14="http://schemas.microsoft.com/office/powerpoint/2010/main" val="15182139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Клас </a:t>
            </a:r>
            <a:r>
              <a:rPr lang="en-US" b="1" dirty="0"/>
              <a:t>Human</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Ось </a:t>
            </a:r>
            <a:r>
              <a:rPr lang="ru-RU" sz="1800" dirty="0" err="1"/>
              <a:t>простий</a:t>
            </a:r>
            <a:r>
              <a:rPr lang="ru-RU" sz="1800" dirty="0"/>
              <a:t> </a:t>
            </a:r>
            <a:r>
              <a:rPr lang="ru-RU" sz="1800" dirty="0" err="1"/>
              <a:t>клас</a:t>
            </a:r>
            <a:r>
              <a:rPr lang="ru-RU" sz="1800" dirty="0"/>
              <a:t> </a:t>
            </a:r>
            <a:r>
              <a:rPr lang="ru-RU" sz="1800" dirty="0">
                <a:solidFill>
                  <a:schemeClr val="accent5">
                    <a:lumMod val="75000"/>
                  </a:schemeClr>
                </a:solidFill>
                <a:latin typeface="Consolas" panose="020B0609020204030204" pitchFamily="49" charset="0"/>
              </a:rPr>
              <a:t>Human</a:t>
            </a:r>
            <a:r>
              <a:rPr lang="ru-RU" sz="1800" dirty="0"/>
              <a:t> для </a:t>
            </a:r>
            <a:r>
              <a:rPr lang="ru-RU" sz="1800" dirty="0" err="1"/>
              <a:t>представлення</a:t>
            </a:r>
            <a:r>
              <a:rPr lang="ru-RU" sz="1800" dirty="0"/>
              <a:t> </a:t>
            </a:r>
            <a:r>
              <a:rPr lang="ru-RU" sz="1800" dirty="0" err="1">
                <a:solidFill>
                  <a:schemeClr val="accent5">
                    <a:lumMod val="75000"/>
                  </a:schemeClr>
                </a:solidFill>
                <a:latin typeface="Consolas" panose="020B0609020204030204" pitchFamily="49" charset="0"/>
              </a:rPr>
              <a:t>Людини</a:t>
            </a:r>
            <a:r>
              <a:rPr lang="ru-RU" sz="1800" dirty="0"/>
              <a:t>:</a:t>
            </a:r>
            <a:endParaRPr lang="uk-UA" sz="1800" dirty="0"/>
          </a:p>
        </p:txBody>
      </p:sp>
      <p:pic>
        <p:nvPicPr>
          <p:cNvPr id="5" name="Рисунок 4">
            <a:extLst>
              <a:ext uri="{FF2B5EF4-FFF2-40B4-BE49-F238E27FC236}">
                <a16:creationId xmlns:a16="http://schemas.microsoft.com/office/drawing/2014/main" id="{A8EEFB3E-C34D-4927-AECE-FE84D8B0E9B6}"/>
              </a:ext>
            </a:extLst>
          </p:cNvPr>
          <p:cNvPicPr>
            <a:picLocks noChangeAspect="1"/>
          </p:cNvPicPr>
          <p:nvPr/>
        </p:nvPicPr>
        <p:blipFill>
          <a:blip r:embed="rId2"/>
          <a:stretch>
            <a:fillRect/>
          </a:stretch>
        </p:blipFill>
        <p:spPr>
          <a:xfrm>
            <a:off x="2923354" y="1327097"/>
            <a:ext cx="6345289" cy="5530902"/>
          </a:xfrm>
          <a:prstGeom prst="rect">
            <a:avLst/>
          </a:prstGeom>
        </p:spPr>
      </p:pic>
    </p:spTree>
    <p:extLst>
      <p:ext uri="{BB962C8B-B14F-4D97-AF65-F5344CB8AC3E}">
        <p14:creationId xmlns:p14="http://schemas.microsoft.com/office/powerpoint/2010/main" val="40044909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Клас </a:t>
            </a:r>
            <a:r>
              <a:rPr lang="en-US" b="1" dirty="0"/>
              <a:t>Human</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У цьому класі ми визначили тільки ті </a:t>
            </a:r>
            <a:r>
              <a:rPr lang="ru-RU" sz="1800" dirty="0" err="1"/>
              <a:t>мембери</a:t>
            </a:r>
            <a:r>
              <a:rPr lang="uk-UA" sz="1800" dirty="0"/>
              <a:t>, які є загальними для всіх об’єктів цього класу. Кожна </a:t>
            </a:r>
            <a:r>
              <a:rPr lang="uk-UA" sz="1800" dirty="0">
                <a:solidFill>
                  <a:schemeClr val="accent5">
                    <a:lumMod val="75000"/>
                  </a:schemeClr>
                </a:solidFill>
                <a:latin typeface="Consolas" panose="020B0609020204030204" pitchFamily="49" charset="0"/>
              </a:rPr>
              <a:t>Людина</a:t>
            </a:r>
            <a:r>
              <a:rPr lang="uk-UA" sz="1800" dirty="0"/>
              <a:t> (незалежно від статі, професії тощо) має </a:t>
            </a:r>
            <a:r>
              <a:rPr lang="uk-UA" sz="1800" dirty="0">
                <a:solidFill>
                  <a:schemeClr val="accent5">
                    <a:lumMod val="75000"/>
                  </a:schemeClr>
                </a:solidFill>
                <a:latin typeface="Consolas" panose="020B0609020204030204" pitchFamily="49" charset="0"/>
              </a:rPr>
              <a:t>Ім’я</a:t>
            </a:r>
            <a:r>
              <a:rPr lang="uk-UA" sz="1800" dirty="0"/>
              <a:t> та </a:t>
            </a:r>
            <a:r>
              <a:rPr lang="uk-UA" sz="1800" dirty="0">
                <a:solidFill>
                  <a:schemeClr val="accent5">
                    <a:lumMod val="75000"/>
                  </a:schemeClr>
                </a:solidFill>
                <a:latin typeface="Consolas" panose="020B0609020204030204" pitchFamily="49" charset="0"/>
              </a:rPr>
              <a:t>Вік</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Зверніть увагу, у вищенаведеному прикладі ми зробили всі поля і методи класу </a:t>
            </a:r>
            <a:r>
              <a:rPr lang="uk-UA" sz="1800" b="1" dirty="0"/>
              <a:t>відкритими</a:t>
            </a:r>
            <a:r>
              <a:rPr lang="uk-UA" sz="1800" dirty="0"/>
              <a:t>. Це зроблено заради простоти прикладу. Зазвичай </a:t>
            </a:r>
            <a:r>
              <a:rPr lang="uk-UA" sz="1800" b="1" dirty="0"/>
              <a:t>поля</a:t>
            </a:r>
            <a:r>
              <a:rPr lang="uk-UA" sz="1800" dirty="0"/>
              <a:t> потрібно робити </a:t>
            </a:r>
            <a:r>
              <a:rPr lang="en-US" sz="1800" b="1" dirty="0"/>
              <a:t>private</a:t>
            </a:r>
            <a:r>
              <a:rPr lang="en-US" sz="1800" dirty="0"/>
              <a:t>.</a:t>
            </a:r>
            <a:endParaRPr lang="uk-UA" sz="1800" dirty="0"/>
          </a:p>
        </p:txBody>
      </p:sp>
    </p:spTree>
    <p:extLst>
      <p:ext uri="{BB962C8B-B14F-4D97-AF65-F5344CB8AC3E}">
        <p14:creationId xmlns:p14="http://schemas.microsoft.com/office/powerpoint/2010/main" val="8133418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Клас </a:t>
            </a:r>
            <a:r>
              <a:rPr lang="en-US" b="1" dirty="0" err="1"/>
              <a:t>BasketballPlayer</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Припустимо, що нам потрібно написати програму, яка відслідковуватиме інформацію про </a:t>
            </a:r>
            <a:r>
              <a:rPr lang="uk-UA" sz="1800" b="1" dirty="0"/>
              <a:t>баскетболістів</a:t>
            </a:r>
            <a:r>
              <a:rPr lang="uk-UA" sz="1800" dirty="0"/>
              <a:t>. Ми можемо зберігати </a:t>
            </a:r>
            <a:r>
              <a:rPr lang="uk-UA" sz="1800" dirty="0">
                <a:solidFill>
                  <a:schemeClr val="accent5">
                    <a:lumMod val="75000"/>
                  </a:schemeClr>
                </a:solidFill>
                <a:latin typeface="Consolas" panose="020B0609020204030204" pitchFamily="49" charset="0"/>
              </a:rPr>
              <a:t>середній рівень гри баскетболіста</a:t>
            </a:r>
            <a:r>
              <a:rPr lang="uk-UA" sz="1800" dirty="0"/>
              <a:t> і </a:t>
            </a:r>
            <a:r>
              <a:rPr lang="uk-UA" sz="1800" dirty="0">
                <a:solidFill>
                  <a:schemeClr val="accent5">
                    <a:lumMod val="75000"/>
                  </a:schemeClr>
                </a:solidFill>
                <a:latin typeface="Consolas" panose="020B0609020204030204" pitchFamily="49" charset="0"/>
              </a:rPr>
              <a:t>кількість очок</a:t>
            </a:r>
            <a:r>
              <a:rPr lang="uk-UA" sz="1800" dirty="0"/>
              <a:t>.</a:t>
            </a:r>
          </a:p>
          <a:p>
            <a:pPr marL="540000" indent="360000">
              <a:lnSpc>
                <a:spcPct val="150000"/>
              </a:lnSpc>
              <a:spcBef>
                <a:spcPts val="0"/>
              </a:spcBef>
              <a:buNone/>
            </a:pPr>
            <a:r>
              <a:rPr lang="uk-UA" sz="1800" dirty="0"/>
              <a:t>Ось наш незавершений клас </a:t>
            </a:r>
            <a:r>
              <a:rPr lang="en-US" sz="1800" dirty="0" err="1">
                <a:solidFill>
                  <a:schemeClr val="accent5">
                    <a:lumMod val="75000"/>
                  </a:schemeClr>
                </a:solidFill>
                <a:latin typeface="Consolas" panose="020B0609020204030204" pitchFamily="49" charset="0"/>
              </a:rPr>
              <a:t>BasketballPlayer</a:t>
            </a:r>
            <a:r>
              <a:rPr lang="en-US" sz="1800" dirty="0"/>
              <a:t>:</a:t>
            </a:r>
            <a:endParaRPr lang="uk-UA" sz="1800" dirty="0"/>
          </a:p>
        </p:txBody>
      </p:sp>
      <p:pic>
        <p:nvPicPr>
          <p:cNvPr id="5" name="Рисунок 4">
            <a:extLst>
              <a:ext uri="{FF2B5EF4-FFF2-40B4-BE49-F238E27FC236}">
                <a16:creationId xmlns:a16="http://schemas.microsoft.com/office/drawing/2014/main" id="{3CBBF729-2C26-48E1-9061-F9F5255F225D}"/>
              </a:ext>
            </a:extLst>
          </p:cNvPr>
          <p:cNvPicPr>
            <a:picLocks noChangeAspect="1"/>
          </p:cNvPicPr>
          <p:nvPr/>
        </p:nvPicPr>
        <p:blipFill>
          <a:blip r:embed="rId2"/>
          <a:stretch>
            <a:fillRect/>
          </a:stretch>
        </p:blipFill>
        <p:spPr>
          <a:xfrm>
            <a:off x="1651177" y="2179285"/>
            <a:ext cx="8889644" cy="4412496"/>
          </a:xfrm>
          <a:prstGeom prst="rect">
            <a:avLst/>
          </a:prstGeom>
        </p:spPr>
      </p:pic>
    </p:spTree>
    <p:extLst>
      <p:ext uri="{BB962C8B-B14F-4D97-AF65-F5344CB8AC3E}">
        <p14:creationId xmlns:p14="http://schemas.microsoft.com/office/powerpoint/2010/main" val="15539022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Клас </a:t>
            </a:r>
            <a:r>
              <a:rPr lang="en-US" b="1" dirty="0" err="1"/>
              <a:t>BasketballPlayer</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Також нам потрібно знати Ім’я та Вік баскетболіста, а ця інформація вже у нас є: вона зберігається в класі </a:t>
            </a:r>
            <a:r>
              <a:rPr lang="en-US" sz="1800" dirty="0"/>
              <a:t>Human.</a:t>
            </a:r>
          </a:p>
          <a:p>
            <a:pPr marL="540000" indent="360000">
              <a:lnSpc>
                <a:spcPct val="150000"/>
              </a:lnSpc>
              <a:spcBef>
                <a:spcPts val="0"/>
              </a:spcBef>
              <a:buNone/>
            </a:pPr>
            <a:r>
              <a:rPr lang="uk-UA" sz="1800" dirty="0"/>
              <a:t>У нас є три варіанти додавання </a:t>
            </a:r>
            <a:r>
              <a:rPr lang="uk-UA" sz="1800" dirty="0">
                <a:solidFill>
                  <a:schemeClr val="accent5">
                    <a:lumMod val="75000"/>
                  </a:schemeClr>
                </a:solidFill>
                <a:latin typeface="Consolas" panose="020B0609020204030204" pitchFamily="49" charset="0"/>
              </a:rPr>
              <a:t>Імені</a:t>
            </a:r>
            <a:r>
              <a:rPr lang="uk-UA" sz="1800" dirty="0"/>
              <a:t> та </a:t>
            </a:r>
            <a:r>
              <a:rPr lang="uk-UA" sz="1800" dirty="0">
                <a:solidFill>
                  <a:schemeClr val="accent5">
                    <a:lumMod val="75000"/>
                  </a:schemeClr>
                </a:solidFill>
                <a:latin typeface="Consolas" panose="020B0609020204030204" pitchFamily="49" charset="0"/>
              </a:rPr>
              <a:t>Віку</a:t>
            </a:r>
            <a:r>
              <a:rPr lang="uk-UA" sz="1800" dirty="0"/>
              <a:t> в </a:t>
            </a:r>
            <a:r>
              <a:rPr lang="en-US" sz="1800" dirty="0" err="1">
                <a:solidFill>
                  <a:schemeClr val="accent5">
                    <a:lumMod val="75000"/>
                  </a:schemeClr>
                </a:solidFill>
                <a:latin typeface="Consolas" panose="020B0609020204030204" pitchFamily="49" charset="0"/>
              </a:rPr>
              <a:t>BasketballPlayer</a:t>
            </a:r>
            <a:r>
              <a:rPr lang="en-US" sz="1800" dirty="0"/>
              <a:t>:</a:t>
            </a:r>
          </a:p>
          <a:p>
            <a:pPr marL="825750" indent="-285750">
              <a:lnSpc>
                <a:spcPct val="150000"/>
              </a:lnSpc>
              <a:spcBef>
                <a:spcPts val="0"/>
              </a:spcBef>
            </a:pPr>
            <a:r>
              <a:rPr lang="uk-UA" sz="1800" dirty="0"/>
              <a:t>Додати </a:t>
            </a:r>
            <a:r>
              <a:rPr lang="uk-UA" sz="1800" dirty="0">
                <a:solidFill>
                  <a:schemeClr val="accent5">
                    <a:lumMod val="75000"/>
                  </a:schemeClr>
                </a:solidFill>
                <a:latin typeface="Consolas" panose="020B0609020204030204" pitchFamily="49" charset="0"/>
              </a:rPr>
              <a:t>Ім’я</a:t>
            </a:r>
            <a:r>
              <a:rPr lang="uk-UA" sz="1800" dirty="0"/>
              <a:t> та </a:t>
            </a:r>
            <a:r>
              <a:rPr lang="uk-UA" sz="1800" dirty="0">
                <a:solidFill>
                  <a:schemeClr val="accent5">
                    <a:lumMod val="75000"/>
                  </a:schemeClr>
                </a:solidFill>
                <a:latin typeface="Consolas" panose="020B0609020204030204" pitchFamily="49" charset="0"/>
              </a:rPr>
              <a:t>Вік</a:t>
            </a:r>
            <a:r>
              <a:rPr lang="uk-UA" sz="1800" dirty="0"/>
              <a:t> в клас </a:t>
            </a:r>
            <a:r>
              <a:rPr lang="en-US" sz="1800" dirty="0" err="1">
                <a:solidFill>
                  <a:schemeClr val="accent5">
                    <a:lumMod val="75000"/>
                  </a:schemeClr>
                </a:solidFill>
                <a:latin typeface="Consolas" panose="020B0609020204030204" pitchFamily="49" charset="0"/>
              </a:rPr>
              <a:t>BasketballPlayer</a:t>
            </a:r>
            <a:r>
              <a:rPr lang="en-US" sz="1800" dirty="0"/>
              <a:t> </a:t>
            </a:r>
            <a:r>
              <a:rPr lang="uk-UA" sz="1800" dirty="0"/>
              <a:t>безпосередньо в якості </a:t>
            </a:r>
            <a:r>
              <a:rPr lang="ru-RU" sz="1800" dirty="0" err="1"/>
              <a:t>мемберів</a:t>
            </a:r>
            <a:r>
              <a:rPr lang="uk-UA" sz="1800" dirty="0"/>
              <a:t>. Це поганий варіант, тому що відбудеться дублювання коду, який вже існує в класі </a:t>
            </a:r>
            <a:r>
              <a:rPr lang="en-US" sz="1800" dirty="0">
                <a:solidFill>
                  <a:schemeClr val="accent5">
                    <a:lumMod val="75000"/>
                  </a:schemeClr>
                </a:solidFill>
                <a:latin typeface="Consolas" panose="020B0609020204030204" pitchFamily="49" charset="0"/>
              </a:rPr>
              <a:t>Human</a:t>
            </a:r>
            <a:r>
              <a:rPr lang="en-US" sz="1800" dirty="0"/>
              <a:t>. </a:t>
            </a:r>
            <a:r>
              <a:rPr lang="uk-UA" sz="1800" dirty="0"/>
              <a:t>Будь-які оновлення в </a:t>
            </a:r>
            <a:r>
              <a:rPr lang="en-US" sz="1800" dirty="0">
                <a:solidFill>
                  <a:schemeClr val="accent5">
                    <a:lumMod val="75000"/>
                  </a:schemeClr>
                </a:solidFill>
                <a:latin typeface="Consolas" panose="020B0609020204030204" pitchFamily="49" charset="0"/>
              </a:rPr>
              <a:t>Human</a:t>
            </a:r>
            <a:r>
              <a:rPr lang="en-US" sz="1800" dirty="0"/>
              <a:t> </a:t>
            </a:r>
            <a:r>
              <a:rPr lang="uk-UA" sz="1800" dirty="0"/>
              <a:t>також повинні бути </a:t>
            </a:r>
            <a:r>
              <a:rPr lang="uk-UA" sz="1800" dirty="0" err="1"/>
              <a:t>продубльовані</a:t>
            </a:r>
            <a:r>
              <a:rPr lang="uk-UA" sz="1800" dirty="0"/>
              <a:t> і в </a:t>
            </a:r>
            <a:r>
              <a:rPr lang="en-US" sz="1800" dirty="0" err="1">
                <a:solidFill>
                  <a:schemeClr val="accent5">
                    <a:lumMod val="75000"/>
                  </a:schemeClr>
                </a:solidFill>
                <a:latin typeface="Consolas" panose="020B0609020204030204" pitchFamily="49" charset="0"/>
              </a:rPr>
              <a:t>BasketballPlayer</a:t>
            </a:r>
            <a:r>
              <a:rPr lang="en-US" sz="1800" dirty="0"/>
              <a:t>.</a:t>
            </a:r>
          </a:p>
          <a:p>
            <a:pPr marL="825750" indent="-285750">
              <a:lnSpc>
                <a:spcPct val="150000"/>
              </a:lnSpc>
              <a:spcBef>
                <a:spcPts val="0"/>
              </a:spcBef>
            </a:pPr>
            <a:r>
              <a:rPr lang="en-US" sz="1800" dirty="0"/>
              <a:t> </a:t>
            </a:r>
            <a:r>
              <a:rPr lang="uk-UA" sz="1800" dirty="0"/>
              <a:t>Додати клас </a:t>
            </a:r>
            <a:r>
              <a:rPr lang="en-US" sz="1800" dirty="0">
                <a:solidFill>
                  <a:schemeClr val="accent5">
                    <a:lumMod val="75000"/>
                  </a:schemeClr>
                </a:solidFill>
                <a:latin typeface="Consolas" panose="020B0609020204030204" pitchFamily="49" charset="0"/>
              </a:rPr>
              <a:t>Human</a:t>
            </a:r>
            <a:r>
              <a:rPr lang="en-US" sz="1800" dirty="0"/>
              <a:t> </a:t>
            </a:r>
            <a:r>
              <a:rPr lang="uk-UA" sz="1800" dirty="0"/>
              <a:t>в якості </a:t>
            </a:r>
            <a:r>
              <a:rPr lang="uk-UA" sz="1800" dirty="0" err="1"/>
              <a:t>мембера</a:t>
            </a:r>
            <a:r>
              <a:rPr lang="uk-UA" sz="1800" dirty="0"/>
              <a:t> в клас </a:t>
            </a:r>
            <a:r>
              <a:rPr lang="en-US" sz="1800" dirty="0" err="1">
                <a:solidFill>
                  <a:schemeClr val="accent5">
                    <a:lumMod val="75000"/>
                  </a:schemeClr>
                </a:solidFill>
                <a:latin typeface="Consolas" panose="020B0609020204030204" pitchFamily="49" charset="0"/>
              </a:rPr>
              <a:t>BasketballPlayer</a:t>
            </a:r>
            <a:r>
              <a:rPr lang="en-US" sz="1800" dirty="0"/>
              <a:t>, </a:t>
            </a:r>
            <a:r>
              <a:rPr lang="uk-UA" sz="1800" dirty="0"/>
              <a:t>використовуючи композицію. Але виникає питання: “Чи може </a:t>
            </a:r>
            <a:r>
              <a:rPr lang="en-US" sz="1800" dirty="0" err="1">
                <a:solidFill>
                  <a:schemeClr val="accent5">
                    <a:lumMod val="75000"/>
                  </a:schemeClr>
                </a:solidFill>
                <a:latin typeface="Consolas" panose="020B0609020204030204" pitchFamily="49" charset="0"/>
              </a:rPr>
              <a:t>BasketballPlayer</a:t>
            </a:r>
            <a:r>
              <a:rPr lang="en-US" sz="1800" dirty="0"/>
              <a:t> </a:t>
            </a:r>
            <a:r>
              <a:rPr lang="uk-UA" sz="1800" dirty="0"/>
              <a:t>мати </a:t>
            </a:r>
            <a:r>
              <a:rPr lang="en-US" sz="1800" dirty="0">
                <a:solidFill>
                  <a:schemeClr val="accent5">
                    <a:lumMod val="75000"/>
                  </a:schemeClr>
                </a:solidFill>
                <a:latin typeface="Consolas" panose="020B0609020204030204" pitchFamily="49" charset="0"/>
              </a:rPr>
              <a:t>Human</a:t>
            </a:r>
            <a:r>
              <a:rPr lang="en-US" sz="1800" dirty="0"/>
              <a:t>?”. </a:t>
            </a:r>
            <a:r>
              <a:rPr lang="uk-UA" sz="1800" dirty="0"/>
              <a:t>Ні, це некоректно.</a:t>
            </a:r>
            <a:endParaRPr lang="en-US" sz="1800" dirty="0"/>
          </a:p>
          <a:p>
            <a:pPr marL="825750" indent="-285750">
              <a:lnSpc>
                <a:spcPct val="150000"/>
              </a:lnSpc>
              <a:spcBef>
                <a:spcPts val="0"/>
              </a:spcBef>
            </a:pPr>
            <a:r>
              <a:rPr lang="uk-UA" sz="1800" dirty="0"/>
              <a:t> Зробити так, щоб </a:t>
            </a:r>
            <a:r>
              <a:rPr lang="en-US" sz="1800" dirty="0" err="1">
                <a:solidFill>
                  <a:schemeClr val="accent5">
                    <a:lumMod val="75000"/>
                  </a:schemeClr>
                </a:solidFill>
                <a:latin typeface="Consolas" panose="020B0609020204030204" pitchFamily="49" charset="0"/>
              </a:rPr>
              <a:t>BasketballPlayer</a:t>
            </a:r>
            <a:r>
              <a:rPr lang="en-US" sz="1800" dirty="0"/>
              <a:t> </a:t>
            </a:r>
            <a:r>
              <a:rPr lang="uk-UA" sz="1800" dirty="0"/>
              <a:t>успадкував необхідні атрибути від </a:t>
            </a:r>
            <a:r>
              <a:rPr lang="en-US" sz="1800" dirty="0">
                <a:solidFill>
                  <a:schemeClr val="accent5">
                    <a:lumMod val="75000"/>
                  </a:schemeClr>
                </a:solidFill>
                <a:latin typeface="Consolas" panose="020B0609020204030204" pitchFamily="49" charset="0"/>
              </a:rPr>
              <a:t>Human</a:t>
            </a:r>
            <a:r>
              <a:rPr lang="en-US" sz="1800" dirty="0"/>
              <a:t>. </a:t>
            </a:r>
            <a:r>
              <a:rPr lang="uk-UA" sz="1800" dirty="0"/>
              <a:t>Пам’ятайте, що тип відносин в спадкуванні — «є». Чи є </a:t>
            </a:r>
            <a:r>
              <a:rPr lang="en-US" sz="1800" dirty="0" err="1">
                <a:solidFill>
                  <a:schemeClr val="accent5">
                    <a:lumMod val="75000"/>
                  </a:schemeClr>
                </a:solidFill>
                <a:latin typeface="Consolas" panose="020B0609020204030204" pitchFamily="49" charset="0"/>
              </a:rPr>
              <a:t>BasketballPlayer</a:t>
            </a:r>
            <a:r>
              <a:rPr lang="en-US" sz="1800" dirty="0"/>
              <a:t> </a:t>
            </a:r>
            <a:r>
              <a:rPr lang="en-US" sz="1800" dirty="0">
                <a:solidFill>
                  <a:schemeClr val="accent5">
                    <a:lumMod val="75000"/>
                  </a:schemeClr>
                </a:solidFill>
                <a:latin typeface="Consolas" panose="020B0609020204030204" pitchFamily="49" charset="0"/>
              </a:rPr>
              <a:t>Human-</a:t>
            </a:r>
            <a:r>
              <a:rPr lang="uk-UA" sz="1800" dirty="0" err="1"/>
              <a:t>ом</a:t>
            </a:r>
            <a:r>
              <a:rPr lang="uk-UA" sz="1800" dirty="0"/>
              <a:t> (тобто Людиною)? Звісно! Тому наш вибір — спадкування.</a:t>
            </a:r>
          </a:p>
        </p:txBody>
      </p:sp>
    </p:spTree>
    <p:extLst>
      <p:ext uri="{BB962C8B-B14F-4D97-AF65-F5344CB8AC3E}">
        <p14:creationId xmlns:p14="http://schemas.microsoft.com/office/powerpoint/2010/main" val="29385739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a:bodyPr>
          <a:lstStyle/>
          <a:p>
            <a:pPr marL="720000"/>
            <a:r>
              <a:rPr lang="uk-UA" b="1" dirty="0"/>
              <a:t>Робимо клас </a:t>
            </a:r>
            <a:r>
              <a:rPr lang="en-US" b="1" dirty="0" err="1"/>
              <a:t>BasketballPlayer</a:t>
            </a:r>
            <a:r>
              <a:rPr lang="en-US" b="1" dirty="0"/>
              <a:t> </a:t>
            </a:r>
            <a:r>
              <a:rPr lang="uk-UA" b="1" dirty="0"/>
              <a:t>дочірнім</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Щоб клас </a:t>
            </a:r>
            <a:r>
              <a:rPr lang="en-US" sz="1800" dirty="0" err="1">
                <a:solidFill>
                  <a:schemeClr val="accent5">
                    <a:lumMod val="75000"/>
                  </a:schemeClr>
                </a:solidFill>
                <a:latin typeface="Consolas" panose="020B0609020204030204" pitchFamily="49" charset="0"/>
              </a:rPr>
              <a:t>BasketballPlayer</a:t>
            </a:r>
            <a:r>
              <a:rPr lang="en-US" sz="1800" dirty="0"/>
              <a:t> </a:t>
            </a:r>
            <a:r>
              <a:rPr lang="uk-UA" sz="1800" dirty="0"/>
              <a:t>успадкував інформацію від класу </a:t>
            </a:r>
            <a:r>
              <a:rPr lang="en-US" sz="1800" dirty="0">
                <a:solidFill>
                  <a:schemeClr val="accent5">
                    <a:lumMod val="75000"/>
                  </a:schemeClr>
                </a:solidFill>
                <a:latin typeface="Consolas" panose="020B0609020204030204" pitchFamily="49" charset="0"/>
              </a:rPr>
              <a:t>Human</a:t>
            </a:r>
            <a:r>
              <a:rPr lang="en-US" sz="1800" dirty="0"/>
              <a:t>, </a:t>
            </a:r>
            <a:r>
              <a:rPr lang="uk-UA" sz="1800" dirty="0"/>
              <a:t>нам потрібно після оголошення </a:t>
            </a:r>
            <a:r>
              <a:rPr lang="en-US" sz="1800" dirty="0" err="1">
                <a:solidFill>
                  <a:schemeClr val="accent5">
                    <a:lumMod val="75000"/>
                  </a:schemeClr>
                </a:solidFill>
                <a:latin typeface="Consolas" panose="020B0609020204030204" pitchFamily="49" charset="0"/>
              </a:rPr>
              <a:t>BasketballPlayer</a:t>
            </a:r>
            <a:r>
              <a:rPr lang="en-US" sz="1800" dirty="0"/>
              <a:t> (</a:t>
            </a:r>
            <a:r>
              <a:rPr lang="en-US" sz="1800" dirty="0">
                <a:solidFill>
                  <a:schemeClr val="accent5">
                    <a:lumMod val="75000"/>
                  </a:schemeClr>
                </a:solidFill>
                <a:latin typeface="Consolas" panose="020B0609020204030204" pitchFamily="49" charset="0"/>
              </a:rPr>
              <a:t>class</a:t>
            </a:r>
            <a:r>
              <a:rPr lang="en-US" sz="1800" dirty="0">
                <a:latin typeface="Consolas" panose="020B0609020204030204" pitchFamily="49" charset="0"/>
              </a:rPr>
              <a:t> </a:t>
            </a:r>
            <a:r>
              <a:rPr lang="en-US" sz="1800" dirty="0" err="1">
                <a:solidFill>
                  <a:schemeClr val="accent5">
                    <a:lumMod val="75000"/>
                  </a:schemeClr>
                </a:solidFill>
                <a:latin typeface="Consolas" panose="020B0609020204030204" pitchFamily="49" charset="0"/>
              </a:rPr>
              <a:t>BasketballPlayer</a:t>
            </a:r>
            <a:r>
              <a:rPr lang="en-US" sz="1800" dirty="0"/>
              <a:t>) </a:t>
            </a:r>
            <a:r>
              <a:rPr lang="uk-UA" sz="1800" dirty="0"/>
              <a:t>використати двокрапку, ключове слово </a:t>
            </a:r>
            <a:r>
              <a:rPr lang="en-US" sz="1800" dirty="0">
                <a:solidFill>
                  <a:schemeClr val="accent5">
                    <a:lumMod val="75000"/>
                  </a:schemeClr>
                </a:solidFill>
                <a:latin typeface="Consolas" panose="020B0609020204030204" pitchFamily="49" charset="0"/>
              </a:rPr>
              <a:t>public</a:t>
            </a:r>
            <a:r>
              <a:rPr lang="en-US" sz="1800" dirty="0"/>
              <a:t> </a:t>
            </a:r>
            <a:r>
              <a:rPr lang="uk-UA" sz="1800" dirty="0"/>
              <a:t>і ім’я класу, від якого ми хочемо успадкувати. </a:t>
            </a:r>
            <a:r>
              <a:rPr lang="uk-UA" sz="1800" b="1" dirty="0">
                <a:highlight>
                  <a:srgbClr val="00FF00"/>
                </a:highlight>
              </a:rPr>
              <a:t>Це називається відкритим успадкуванням</a:t>
            </a:r>
            <a:r>
              <a:rPr lang="uk-UA" sz="1800" dirty="0"/>
              <a:t>:</a:t>
            </a:r>
          </a:p>
        </p:txBody>
      </p:sp>
      <p:pic>
        <p:nvPicPr>
          <p:cNvPr id="5" name="Рисунок 4">
            <a:extLst>
              <a:ext uri="{FF2B5EF4-FFF2-40B4-BE49-F238E27FC236}">
                <a16:creationId xmlns:a16="http://schemas.microsoft.com/office/drawing/2014/main" id="{B79F4F41-896F-4BFB-A2D2-7A24532E5EBC}"/>
              </a:ext>
            </a:extLst>
          </p:cNvPr>
          <p:cNvPicPr>
            <a:picLocks noChangeAspect="1"/>
          </p:cNvPicPr>
          <p:nvPr/>
        </p:nvPicPr>
        <p:blipFill>
          <a:blip r:embed="rId2"/>
          <a:stretch>
            <a:fillRect/>
          </a:stretch>
        </p:blipFill>
        <p:spPr>
          <a:xfrm>
            <a:off x="349169" y="2336433"/>
            <a:ext cx="7511970" cy="4015489"/>
          </a:xfrm>
          <a:prstGeom prst="rect">
            <a:avLst/>
          </a:prstGeom>
        </p:spPr>
      </p:pic>
      <p:pic>
        <p:nvPicPr>
          <p:cNvPr id="6" name="Рисунок 5">
            <a:extLst>
              <a:ext uri="{FF2B5EF4-FFF2-40B4-BE49-F238E27FC236}">
                <a16:creationId xmlns:a16="http://schemas.microsoft.com/office/drawing/2014/main" id="{200B5D17-A45E-47B4-8281-53B1805A59AB}"/>
              </a:ext>
            </a:extLst>
          </p:cNvPr>
          <p:cNvPicPr>
            <a:picLocks noChangeAspect="1"/>
          </p:cNvPicPr>
          <p:nvPr/>
        </p:nvPicPr>
        <p:blipFill>
          <a:blip r:embed="rId3"/>
          <a:stretch>
            <a:fillRect/>
          </a:stretch>
        </p:blipFill>
        <p:spPr>
          <a:xfrm>
            <a:off x="8888091" y="2962434"/>
            <a:ext cx="2582421" cy="2848993"/>
          </a:xfrm>
          <a:prstGeom prst="rect">
            <a:avLst/>
          </a:prstGeom>
        </p:spPr>
      </p:pic>
    </p:spTree>
    <p:extLst>
      <p:ext uri="{BB962C8B-B14F-4D97-AF65-F5344CB8AC3E}">
        <p14:creationId xmlns:p14="http://schemas.microsoft.com/office/powerpoint/2010/main" val="34409689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a:bodyPr>
          <a:lstStyle/>
          <a:p>
            <a:pPr marL="720000"/>
            <a:r>
              <a:rPr lang="uk-UA" b="1" dirty="0"/>
              <a:t>Робимо клас </a:t>
            </a:r>
            <a:r>
              <a:rPr lang="en-US" b="1" dirty="0" err="1"/>
              <a:t>BasketballPlayer</a:t>
            </a:r>
            <a:r>
              <a:rPr lang="en-US" b="1" dirty="0"/>
              <a:t> </a:t>
            </a:r>
            <a:r>
              <a:rPr lang="uk-UA" b="1" dirty="0"/>
              <a:t>дочірнім</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Коли </a:t>
            </a:r>
            <a:r>
              <a:rPr lang="en-US" sz="1800" dirty="0" err="1">
                <a:solidFill>
                  <a:schemeClr val="accent5">
                    <a:lumMod val="75000"/>
                  </a:schemeClr>
                </a:solidFill>
                <a:latin typeface="Consolas" panose="020B0609020204030204" pitchFamily="49" charset="0"/>
              </a:rPr>
              <a:t>BasketballPlayer</a:t>
            </a:r>
            <a:r>
              <a:rPr lang="en-US" sz="1800" dirty="0"/>
              <a:t> </a:t>
            </a:r>
            <a:r>
              <a:rPr lang="uk-UA" sz="1800" dirty="0"/>
              <a:t>наслідує властивості класу </a:t>
            </a:r>
            <a:r>
              <a:rPr lang="en-US" sz="1800" dirty="0">
                <a:solidFill>
                  <a:schemeClr val="accent5">
                    <a:lumMod val="75000"/>
                  </a:schemeClr>
                </a:solidFill>
                <a:latin typeface="Consolas" panose="020B0609020204030204" pitchFamily="49" charset="0"/>
              </a:rPr>
              <a:t>Human</a:t>
            </a:r>
            <a:r>
              <a:rPr lang="en-US" sz="1800" dirty="0"/>
              <a:t>, </a:t>
            </a:r>
            <a:r>
              <a:rPr lang="uk-UA" sz="1800" dirty="0"/>
              <a:t>то </a:t>
            </a:r>
            <a:r>
              <a:rPr lang="en-US" sz="1800" dirty="0" err="1">
                <a:solidFill>
                  <a:schemeClr val="accent5">
                    <a:lumMod val="75000"/>
                  </a:schemeClr>
                </a:solidFill>
                <a:latin typeface="Consolas" panose="020B0609020204030204" pitchFamily="49" charset="0"/>
              </a:rPr>
              <a:t>BasketballPlayer</a:t>
            </a:r>
            <a:r>
              <a:rPr lang="en-US" sz="1800" dirty="0"/>
              <a:t> </a:t>
            </a:r>
            <a:r>
              <a:rPr lang="uk-UA" sz="1800" dirty="0"/>
              <a:t>набуває методи і </a:t>
            </a:r>
            <a:r>
              <a:rPr lang="ru-RU" sz="1800" dirty="0"/>
              <a:t>поля </a:t>
            </a:r>
            <a:r>
              <a:rPr lang="uk-UA" sz="1800" dirty="0"/>
              <a:t>класу </a:t>
            </a:r>
            <a:r>
              <a:rPr lang="en-US" sz="1800" dirty="0">
                <a:solidFill>
                  <a:schemeClr val="accent5">
                    <a:lumMod val="75000"/>
                  </a:schemeClr>
                </a:solidFill>
                <a:latin typeface="Consolas" panose="020B0609020204030204" pitchFamily="49" charset="0"/>
              </a:rPr>
              <a:t>Human</a:t>
            </a:r>
            <a:r>
              <a:rPr lang="en-US" sz="1800" dirty="0"/>
              <a:t>. </a:t>
            </a:r>
            <a:r>
              <a:rPr lang="uk-UA" sz="1800" dirty="0"/>
              <a:t>Крім того, </a:t>
            </a:r>
            <a:r>
              <a:rPr lang="en-US" sz="1800" dirty="0" err="1">
                <a:solidFill>
                  <a:schemeClr val="accent5">
                    <a:lumMod val="75000"/>
                  </a:schemeClr>
                </a:solidFill>
                <a:latin typeface="Consolas" panose="020B0609020204030204" pitchFamily="49" charset="0"/>
              </a:rPr>
              <a:t>BasketballPlayer</a:t>
            </a:r>
            <a:r>
              <a:rPr lang="en-US" sz="1800" dirty="0"/>
              <a:t> </a:t>
            </a:r>
            <a:r>
              <a:rPr lang="uk-UA" sz="1800" dirty="0"/>
              <a:t>має ще два своїх власних </a:t>
            </a:r>
            <a:r>
              <a:rPr lang="uk-UA" sz="1800" dirty="0" err="1"/>
              <a:t>мемберів</a:t>
            </a:r>
            <a:r>
              <a:rPr lang="uk-UA" sz="1800" dirty="0"/>
              <a:t>: </a:t>
            </a:r>
            <a:r>
              <a:rPr lang="en-US" sz="1800" dirty="0" err="1">
                <a:solidFill>
                  <a:schemeClr val="accent5">
                    <a:lumMod val="75000"/>
                  </a:schemeClr>
                </a:solidFill>
                <a:latin typeface="Consolas" panose="020B0609020204030204" pitchFamily="49" charset="0"/>
              </a:rPr>
              <a:t>m_gameAverage</a:t>
            </a:r>
            <a:r>
              <a:rPr lang="en-US" sz="1800" dirty="0"/>
              <a:t> </a:t>
            </a:r>
            <a:r>
              <a:rPr lang="uk-UA" sz="1800" dirty="0"/>
              <a:t>і </a:t>
            </a:r>
            <a:r>
              <a:rPr lang="en-US" sz="1800" dirty="0" err="1">
                <a:solidFill>
                  <a:schemeClr val="accent5">
                    <a:lumMod val="75000"/>
                  </a:schemeClr>
                </a:solidFill>
                <a:latin typeface="Consolas" panose="020B0609020204030204" pitchFamily="49" charset="0"/>
              </a:rPr>
              <a:t>m_points</a:t>
            </a:r>
            <a:r>
              <a:rPr lang="en-US" sz="1800" dirty="0"/>
              <a:t>. </a:t>
            </a:r>
            <a:r>
              <a:rPr lang="uk-UA" sz="1800" dirty="0"/>
              <a:t>В цьому є сенс, тому що ці властивості специфічні тільки для </a:t>
            </a:r>
            <a:r>
              <a:rPr lang="en-US" sz="1800" dirty="0" err="1">
                <a:solidFill>
                  <a:schemeClr val="accent5">
                    <a:lumMod val="75000"/>
                  </a:schemeClr>
                </a:solidFill>
                <a:latin typeface="Consolas" panose="020B0609020204030204" pitchFamily="49" charset="0"/>
              </a:rPr>
              <a:t>BasketballPlayer</a:t>
            </a:r>
            <a:r>
              <a:rPr lang="en-US" sz="1800" dirty="0"/>
              <a:t>, </a:t>
            </a:r>
            <a:r>
              <a:rPr lang="uk-UA" sz="1800" dirty="0"/>
              <a:t>а не для кожного </a:t>
            </a:r>
            <a:r>
              <a:rPr lang="en-US" sz="1800" dirty="0">
                <a:solidFill>
                  <a:schemeClr val="accent5">
                    <a:lumMod val="75000"/>
                  </a:schemeClr>
                </a:solidFill>
                <a:latin typeface="Consolas" panose="020B0609020204030204" pitchFamily="49" charset="0"/>
              </a:rPr>
              <a:t>Human</a:t>
            </a:r>
            <a:r>
              <a:rPr lang="uk-UA"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Таким чином, об’єкти </a:t>
            </a:r>
            <a:r>
              <a:rPr lang="en-US" sz="1800" dirty="0" err="1">
                <a:solidFill>
                  <a:schemeClr val="accent5">
                    <a:lumMod val="75000"/>
                  </a:schemeClr>
                </a:solidFill>
                <a:latin typeface="Consolas" panose="020B0609020204030204" pitchFamily="49" charset="0"/>
              </a:rPr>
              <a:t>BasketballPlayer</a:t>
            </a:r>
            <a:r>
              <a:rPr lang="en-US" sz="1800" dirty="0"/>
              <a:t> </a:t>
            </a:r>
            <a:r>
              <a:rPr lang="uk-UA" sz="1800" dirty="0"/>
              <a:t>матимуть 4 </a:t>
            </a:r>
            <a:r>
              <a:rPr lang="ru-RU" sz="1800" dirty="0"/>
              <a:t>поля</a:t>
            </a:r>
            <a:r>
              <a:rPr lang="uk-UA" sz="1800" dirty="0"/>
              <a:t>:</a:t>
            </a:r>
          </a:p>
          <a:p>
            <a:pPr marL="825750" indent="-285750">
              <a:lnSpc>
                <a:spcPct val="150000"/>
              </a:lnSpc>
              <a:spcBef>
                <a:spcPts val="0"/>
              </a:spcBef>
            </a:pPr>
            <a:r>
              <a:rPr lang="uk-UA" sz="1800" dirty="0"/>
              <a:t>   </a:t>
            </a:r>
            <a:r>
              <a:rPr lang="en-US" sz="1800" dirty="0" err="1">
                <a:solidFill>
                  <a:schemeClr val="accent5">
                    <a:lumMod val="75000"/>
                  </a:schemeClr>
                </a:solidFill>
                <a:latin typeface="Consolas" panose="020B0609020204030204" pitchFamily="49" charset="0"/>
              </a:rPr>
              <a:t>m_gameAverage</a:t>
            </a:r>
            <a:r>
              <a:rPr lang="en-US" sz="1800" dirty="0">
                <a:solidFill>
                  <a:schemeClr val="accent5">
                    <a:lumMod val="75000"/>
                  </a:schemeClr>
                </a:solidFill>
              </a:rPr>
              <a:t> </a:t>
            </a:r>
            <a:r>
              <a:rPr lang="uk-UA" sz="1800" dirty="0"/>
              <a:t>і </a:t>
            </a:r>
            <a:r>
              <a:rPr lang="en-US" sz="1800" dirty="0" err="1">
                <a:solidFill>
                  <a:schemeClr val="accent5">
                    <a:lumMod val="75000"/>
                  </a:schemeClr>
                </a:solidFill>
                <a:latin typeface="Consolas" panose="020B0609020204030204" pitchFamily="49" charset="0"/>
              </a:rPr>
              <a:t>m_points</a:t>
            </a:r>
            <a:r>
              <a:rPr lang="en-US" sz="1800" dirty="0">
                <a:solidFill>
                  <a:schemeClr val="accent5">
                    <a:lumMod val="75000"/>
                  </a:schemeClr>
                </a:solidFill>
              </a:rPr>
              <a:t> </a:t>
            </a:r>
            <a:r>
              <a:rPr lang="uk-UA" sz="1800" dirty="0"/>
              <a:t>від </a:t>
            </a:r>
            <a:r>
              <a:rPr lang="en-US" sz="1800" dirty="0" err="1">
                <a:solidFill>
                  <a:schemeClr val="accent5">
                    <a:lumMod val="75000"/>
                  </a:schemeClr>
                </a:solidFill>
                <a:latin typeface="Consolas" panose="020B0609020204030204" pitchFamily="49" charset="0"/>
              </a:rPr>
              <a:t>BasketballPlayer</a:t>
            </a:r>
            <a:r>
              <a:rPr lang="en-US" sz="1800" dirty="0"/>
              <a:t>;</a:t>
            </a:r>
          </a:p>
          <a:p>
            <a:pPr marL="825750" indent="-285750">
              <a:lnSpc>
                <a:spcPct val="150000"/>
              </a:lnSpc>
              <a:spcBef>
                <a:spcPts val="0"/>
              </a:spcBef>
            </a:pPr>
            <a:r>
              <a:rPr lang="en-US" sz="1800" dirty="0"/>
              <a:t>   </a:t>
            </a:r>
            <a:r>
              <a:rPr lang="en-US" sz="1800" dirty="0" err="1">
                <a:solidFill>
                  <a:schemeClr val="accent5">
                    <a:lumMod val="75000"/>
                  </a:schemeClr>
                </a:solidFill>
                <a:latin typeface="Consolas" panose="020B0609020204030204" pitchFamily="49" charset="0"/>
              </a:rPr>
              <a:t>m_name</a:t>
            </a:r>
            <a:r>
              <a:rPr lang="en-US" sz="1800" dirty="0">
                <a:solidFill>
                  <a:schemeClr val="accent5">
                    <a:lumMod val="75000"/>
                  </a:schemeClr>
                </a:solidFill>
              </a:rPr>
              <a:t> </a:t>
            </a:r>
            <a:r>
              <a:rPr lang="uk-UA" sz="1800" dirty="0"/>
              <a:t>і </a:t>
            </a:r>
            <a:r>
              <a:rPr lang="en-US" sz="1800" dirty="0" err="1">
                <a:solidFill>
                  <a:schemeClr val="accent5">
                    <a:lumMod val="75000"/>
                  </a:schemeClr>
                </a:solidFill>
                <a:latin typeface="Consolas" panose="020B0609020204030204" pitchFamily="49" charset="0"/>
              </a:rPr>
              <a:t>m_age</a:t>
            </a:r>
            <a:r>
              <a:rPr lang="en-US" sz="1800" dirty="0">
                <a:solidFill>
                  <a:schemeClr val="accent5">
                    <a:lumMod val="75000"/>
                  </a:schemeClr>
                </a:solidFill>
              </a:rPr>
              <a:t> </a:t>
            </a:r>
            <a:r>
              <a:rPr lang="uk-UA" sz="1800" dirty="0"/>
              <a:t>від </a:t>
            </a:r>
            <a:r>
              <a:rPr lang="en-US" sz="1800" dirty="0">
                <a:solidFill>
                  <a:schemeClr val="accent5">
                    <a:lumMod val="75000"/>
                  </a:schemeClr>
                </a:solidFill>
                <a:latin typeface="Consolas" panose="020B0609020204030204" pitchFamily="49" charset="0"/>
              </a:rPr>
              <a:t>Human</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Повний код програми:</a:t>
            </a:r>
          </a:p>
        </p:txBody>
      </p:sp>
    </p:spTree>
    <p:extLst>
      <p:ext uri="{BB962C8B-B14F-4D97-AF65-F5344CB8AC3E}">
        <p14:creationId xmlns:p14="http://schemas.microsoft.com/office/powerpoint/2010/main" val="38690886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9BCD209D-9F18-46BA-860B-D028851BC89A}"/>
              </a:ext>
            </a:extLst>
          </p:cNvPr>
          <p:cNvPicPr>
            <a:picLocks noChangeAspect="1"/>
          </p:cNvPicPr>
          <p:nvPr/>
        </p:nvPicPr>
        <p:blipFill>
          <a:blip r:embed="rId2"/>
          <a:stretch>
            <a:fillRect/>
          </a:stretch>
        </p:blipFill>
        <p:spPr>
          <a:xfrm>
            <a:off x="2916181" y="0"/>
            <a:ext cx="6359638" cy="6858000"/>
          </a:xfrm>
          <a:prstGeom prst="rect">
            <a:avLst/>
          </a:prstGeom>
        </p:spPr>
      </p:pic>
    </p:spTree>
    <p:extLst>
      <p:ext uri="{BB962C8B-B14F-4D97-AF65-F5344CB8AC3E}">
        <p14:creationId xmlns:p14="http://schemas.microsoft.com/office/powerpoint/2010/main" val="21592241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Дочірній клас </a:t>
            </a:r>
            <a:r>
              <a:rPr lang="en-US" b="1" dirty="0"/>
              <a:t>Employee</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Тепер</a:t>
            </a:r>
            <a:r>
              <a:rPr lang="ru-RU" sz="1800" dirty="0"/>
              <a:t> </a:t>
            </a:r>
            <a:r>
              <a:rPr lang="ru-RU" sz="1800" dirty="0" err="1"/>
              <a:t>напишемо</a:t>
            </a:r>
            <a:r>
              <a:rPr lang="ru-RU" sz="1800" dirty="0"/>
              <a:t> </a:t>
            </a:r>
            <a:r>
              <a:rPr lang="ru-RU" sz="1800" dirty="0" err="1"/>
              <a:t>ще</a:t>
            </a:r>
            <a:r>
              <a:rPr lang="ru-RU" sz="1800" dirty="0"/>
              <a:t> один </a:t>
            </a:r>
            <a:r>
              <a:rPr lang="ru-RU" sz="1800" dirty="0" err="1"/>
              <a:t>клас</a:t>
            </a:r>
            <a:r>
              <a:rPr lang="ru-RU" sz="1800" dirty="0"/>
              <a:t>, </a:t>
            </a:r>
            <a:r>
              <a:rPr lang="ru-RU" sz="1800" dirty="0" err="1"/>
              <a:t>який</a:t>
            </a:r>
            <a:r>
              <a:rPr lang="ru-RU" sz="1800" dirty="0"/>
              <a:t> </a:t>
            </a:r>
            <a:r>
              <a:rPr lang="ru-RU" sz="1800" dirty="0" err="1"/>
              <a:t>також</a:t>
            </a:r>
            <a:r>
              <a:rPr lang="ru-RU" sz="1800" dirty="0"/>
              <a:t> </a:t>
            </a:r>
            <a:r>
              <a:rPr lang="ru-RU" sz="1800" dirty="0" err="1"/>
              <a:t>успадковуватиме</a:t>
            </a:r>
            <a:r>
              <a:rPr lang="ru-RU" sz="1800" dirty="0"/>
              <a:t> </a:t>
            </a:r>
            <a:r>
              <a:rPr lang="ru-RU" sz="1800" dirty="0" err="1"/>
              <a:t>властивості</a:t>
            </a:r>
            <a:r>
              <a:rPr lang="ru-RU" sz="1800" dirty="0"/>
              <a:t> </a:t>
            </a:r>
            <a:r>
              <a:rPr lang="ru-RU" sz="1800" dirty="0">
                <a:solidFill>
                  <a:schemeClr val="accent5">
                    <a:lumMod val="75000"/>
                  </a:schemeClr>
                </a:solidFill>
                <a:latin typeface="Consolas" panose="020B0609020204030204" pitchFamily="49" charset="0"/>
              </a:rPr>
              <a:t>Human</a:t>
            </a:r>
            <a:r>
              <a:rPr lang="ru-RU" sz="1800" dirty="0"/>
              <a:t>. </a:t>
            </a:r>
            <a:r>
              <a:rPr lang="ru-RU" sz="1800" dirty="0" err="1"/>
              <a:t>Наприклад</a:t>
            </a:r>
            <a:r>
              <a:rPr lang="ru-RU" sz="1800" dirty="0"/>
              <a:t>, </a:t>
            </a:r>
            <a:r>
              <a:rPr lang="ru-RU" sz="1800" dirty="0" err="1"/>
              <a:t>клас</a:t>
            </a:r>
            <a:r>
              <a:rPr lang="ru-RU" sz="1800" dirty="0"/>
              <a:t> </a:t>
            </a:r>
            <a:r>
              <a:rPr lang="ru-RU" sz="1800" dirty="0" err="1">
                <a:solidFill>
                  <a:schemeClr val="accent5">
                    <a:lumMod val="75000"/>
                  </a:schemeClr>
                </a:solidFill>
                <a:latin typeface="Consolas" panose="020B0609020204030204" pitchFamily="49" charset="0"/>
              </a:rPr>
              <a:t>Employee</a:t>
            </a:r>
            <a:r>
              <a:rPr lang="ru-RU" sz="1800" dirty="0"/>
              <a:t> (</a:t>
            </a:r>
            <a:r>
              <a:rPr lang="ru-RU" sz="1800" dirty="0" err="1"/>
              <a:t>Працівник</a:t>
            </a:r>
            <a:r>
              <a:rPr lang="ru-RU" sz="1800" dirty="0"/>
              <a:t>). </a:t>
            </a:r>
            <a:r>
              <a:rPr lang="ru-RU" sz="1800" dirty="0" err="1">
                <a:solidFill>
                  <a:schemeClr val="accent5">
                    <a:lumMod val="75000"/>
                  </a:schemeClr>
                </a:solidFill>
                <a:latin typeface="Consolas" panose="020B0609020204030204" pitchFamily="49" charset="0"/>
              </a:rPr>
              <a:t>Працівник</a:t>
            </a:r>
            <a:r>
              <a:rPr lang="ru-RU" sz="1800" dirty="0"/>
              <a:t> «є» </a:t>
            </a:r>
            <a:r>
              <a:rPr lang="ru-RU" sz="1800" dirty="0" err="1">
                <a:solidFill>
                  <a:schemeClr val="accent5">
                    <a:lumMod val="75000"/>
                  </a:schemeClr>
                </a:solidFill>
                <a:latin typeface="Consolas" panose="020B0609020204030204" pitchFamily="49" charset="0"/>
              </a:rPr>
              <a:t>Людиною</a:t>
            </a:r>
            <a:r>
              <a:rPr lang="ru-RU" sz="1800" dirty="0"/>
              <a:t>, тому </a:t>
            </a:r>
            <a:r>
              <a:rPr lang="ru-RU" sz="1800" dirty="0" err="1"/>
              <a:t>використовувати</a:t>
            </a:r>
            <a:r>
              <a:rPr lang="ru-RU" sz="1800" dirty="0"/>
              <a:t> </a:t>
            </a:r>
            <a:r>
              <a:rPr lang="ru-RU" sz="1800" dirty="0" err="1"/>
              <a:t>спадкування</a:t>
            </a:r>
            <a:r>
              <a:rPr lang="ru-RU" sz="1800" dirty="0"/>
              <a:t> тут </a:t>
            </a:r>
            <a:r>
              <a:rPr lang="ru-RU" sz="1800" dirty="0" err="1"/>
              <a:t>доречно</a:t>
            </a:r>
            <a:r>
              <a:rPr lang="ru-RU" sz="1800" dirty="0"/>
              <a:t>:</a:t>
            </a:r>
            <a:endParaRPr lang="uk-UA" sz="1800" dirty="0"/>
          </a:p>
        </p:txBody>
      </p:sp>
      <p:pic>
        <p:nvPicPr>
          <p:cNvPr id="5" name="Рисунок 4">
            <a:extLst>
              <a:ext uri="{FF2B5EF4-FFF2-40B4-BE49-F238E27FC236}">
                <a16:creationId xmlns:a16="http://schemas.microsoft.com/office/drawing/2014/main" id="{16D0DFEC-2A77-45A4-BA20-8C420B779509}"/>
              </a:ext>
            </a:extLst>
          </p:cNvPr>
          <p:cNvPicPr>
            <a:picLocks noChangeAspect="1"/>
          </p:cNvPicPr>
          <p:nvPr/>
        </p:nvPicPr>
        <p:blipFill>
          <a:blip r:embed="rId2"/>
          <a:stretch>
            <a:fillRect/>
          </a:stretch>
        </p:blipFill>
        <p:spPr>
          <a:xfrm>
            <a:off x="2993780" y="1790299"/>
            <a:ext cx="6204440" cy="5067700"/>
          </a:xfrm>
          <a:prstGeom prst="rect">
            <a:avLst/>
          </a:prstGeom>
        </p:spPr>
      </p:pic>
    </p:spTree>
    <p:extLst>
      <p:ext uri="{BB962C8B-B14F-4D97-AF65-F5344CB8AC3E}">
        <p14:creationId xmlns:p14="http://schemas.microsoft.com/office/powerpoint/2010/main" val="37191560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Дочірній клас </a:t>
            </a:r>
            <a:r>
              <a:rPr lang="en-US" b="1" dirty="0"/>
              <a:t>Employee</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Працівник успадковує </a:t>
            </a:r>
            <a:r>
              <a:rPr lang="en-US" sz="1800" dirty="0" err="1">
                <a:solidFill>
                  <a:schemeClr val="accent5">
                    <a:lumMod val="75000"/>
                  </a:schemeClr>
                </a:solidFill>
                <a:latin typeface="Consolas" panose="020B0609020204030204" pitchFamily="49" charset="0"/>
              </a:rPr>
              <a:t>m_name</a:t>
            </a:r>
            <a:r>
              <a:rPr lang="en-US" sz="1800" dirty="0"/>
              <a:t> </a:t>
            </a:r>
            <a:r>
              <a:rPr lang="uk-UA" sz="1800" dirty="0"/>
              <a:t>і </a:t>
            </a:r>
            <a:r>
              <a:rPr lang="en-US" sz="1800" dirty="0" err="1">
                <a:solidFill>
                  <a:schemeClr val="accent5">
                    <a:lumMod val="75000"/>
                  </a:schemeClr>
                </a:solidFill>
                <a:latin typeface="Consolas" panose="020B0609020204030204" pitchFamily="49" charset="0"/>
              </a:rPr>
              <a:t>m_age</a:t>
            </a:r>
            <a:r>
              <a:rPr lang="en-US" sz="1800" dirty="0"/>
              <a:t> </a:t>
            </a:r>
            <a:r>
              <a:rPr lang="uk-UA" sz="1800" dirty="0"/>
              <a:t>від </a:t>
            </a:r>
            <a:r>
              <a:rPr lang="en-US" sz="1800" dirty="0">
                <a:solidFill>
                  <a:schemeClr val="accent5">
                    <a:lumMod val="75000"/>
                  </a:schemeClr>
                </a:solidFill>
                <a:latin typeface="Consolas" panose="020B0609020204030204" pitchFamily="49" charset="0"/>
              </a:rPr>
              <a:t>Human</a:t>
            </a:r>
            <a:r>
              <a:rPr lang="en-US" sz="1800" dirty="0"/>
              <a:t> (</a:t>
            </a:r>
            <a:r>
              <a:rPr lang="uk-UA" sz="1800" dirty="0"/>
              <a:t>а також два методи) і має ще дві власні </a:t>
            </a:r>
            <a:r>
              <a:rPr lang="ru-RU" sz="1800" dirty="0"/>
              <a:t>поля </a:t>
            </a:r>
            <a:r>
              <a:rPr lang="uk-UA" sz="1800" dirty="0"/>
              <a:t>і один метод. Зверніть увагу, метод </a:t>
            </a:r>
            <a:r>
              <a:rPr lang="en-US" sz="1800" dirty="0" err="1">
                <a:solidFill>
                  <a:schemeClr val="accent5">
                    <a:lumMod val="75000"/>
                  </a:schemeClr>
                </a:solidFill>
                <a:latin typeface="Consolas" panose="020B0609020204030204" pitchFamily="49" charset="0"/>
              </a:rPr>
              <a:t>printNameAndWage</a:t>
            </a:r>
            <a:r>
              <a:rPr lang="en-US" sz="1800" dirty="0">
                <a:solidFill>
                  <a:schemeClr val="accent5">
                    <a:lumMod val="75000"/>
                  </a:schemeClr>
                </a:solidFill>
                <a:latin typeface="Consolas" panose="020B0609020204030204" pitchFamily="49" charset="0"/>
              </a:rPr>
              <a:t>()</a:t>
            </a:r>
            <a:r>
              <a:rPr lang="en-US" sz="1800" dirty="0"/>
              <a:t> </a:t>
            </a:r>
            <a:r>
              <a:rPr lang="uk-UA" sz="1800" dirty="0"/>
              <a:t>використовує змінні як з класу, до якого належить (</a:t>
            </a:r>
            <a:r>
              <a:rPr lang="en-US" sz="1800" dirty="0">
                <a:solidFill>
                  <a:schemeClr val="accent5">
                    <a:lumMod val="75000"/>
                  </a:schemeClr>
                </a:solidFill>
                <a:latin typeface="Consolas" panose="020B0609020204030204" pitchFamily="49" charset="0"/>
              </a:rPr>
              <a:t>Employee::</a:t>
            </a:r>
            <a:r>
              <a:rPr lang="en-US" sz="1800" dirty="0" err="1">
                <a:solidFill>
                  <a:schemeClr val="accent5">
                    <a:lumMod val="75000"/>
                  </a:schemeClr>
                </a:solidFill>
                <a:latin typeface="Consolas" panose="020B0609020204030204" pitchFamily="49" charset="0"/>
              </a:rPr>
              <a:t>m_wage</a:t>
            </a:r>
            <a:r>
              <a:rPr lang="en-US" sz="1800" dirty="0"/>
              <a:t>), </a:t>
            </a:r>
            <a:r>
              <a:rPr lang="uk-UA" sz="1800" dirty="0"/>
              <a:t>так і з батьківського класу (</a:t>
            </a:r>
            <a:r>
              <a:rPr lang="en-US" sz="1800" dirty="0">
                <a:solidFill>
                  <a:schemeClr val="accent5">
                    <a:lumMod val="75000"/>
                  </a:schemeClr>
                </a:solidFill>
                <a:latin typeface="Consolas" panose="020B0609020204030204" pitchFamily="49" charset="0"/>
              </a:rPr>
              <a:t>Human::</a:t>
            </a:r>
            <a:r>
              <a:rPr lang="en-US" sz="1800" dirty="0" err="1">
                <a:solidFill>
                  <a:schemeClr val="accent5">
                    <a:lumMod val="75000"/>
                  </a:schemeClr>
                </a:solidFill>
                <a:latin typeface="Consolas" panose="020B0609020204030204" pitchFamily="49" charset="0"/>
              </a:rPr>
              <a:t>m_name</a:t>
            </a:r>
            <a:r>
              <a:rPr lang="en-US" sz="1800" dirty="0"/>
              <a:t>).</a:t>
            </a:r>
            <a:endParaRPr lang="uk-UA" sz="1800" dirty="0"/>
          </a:p>
        </p:txBody>
      </p:sp>
      <p:pic>
        <p:nvPicPr>
          <p:cNvPr id="4" name="Рисунок 3">
            <a:extLst>
              <a:ext uri="{FF2B5EF4-FFF2-40B4-BE49-F238E27FC236}">
                <a16:creationId xmlns:a16="http://schemas.microsoft.com/office/drawing/2014/main" id="{6CB45164-CF13-4AC0-AA66-DA8800928670}"/>
              </a:ext>
            </a:extLst>
          </p:cNvPr>
          <p:cNvPicPr>
            <a:picLocks noChangeAspect="1"/>
          </p:cNvPicPr>
          <p:nvPr/>
        </p:nvPicPr>
        <p:blipFill>
          <a:blip r:embed="rId2"/>
          <a:stretch>
            <a:fillRect/>
          </a:stretch>
        </p:blipFill>
        <p:spPr>
          <a:xfrm>
            <a:off x="3411547" y="2765083"/>
            <a:ext cx="5368905" cy="2140053"/>
          </a:xfrm>
          <a:prstGeom prst="rect">
            <a:avLst/>
          </a:prstGeom>
        </p:spPr>
      </p:pic>
    </p:spTree>
    <p:extLst>
      <p:ext uri="{BB962C8B-B14F-4D97-AF65-F5344CB8AC3E}">
        <p14:creationId xmlns:p14="http://schemas.microsoft.com/office/powerpoint/2010/main" val="2804638996"/>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Другая 1">
      <a:majorFont>
        <a:latin typeface="Tahoma"/>
        <a:ea typeface=""/>
        <a:cs typeface=""/>
      </a:majorFont>
      <a:minorFont>
        <a:latin typeface="Tahoma"/>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2206</TotalTime>
  <Words>13053</Words>
  <Application>Microsoft Office PowerPoint</Application>
  <PresentationFormat>Широкий екран</PresentationFormat>
  <Paragraphs>843</Paragraphs>
  <Slides>185</Slides>
  <Notes>0</Notes>
  <HiddenSlides>0</HiddenSlides>
  <MMClips>0</MMClips>
  <ScaleCrop>false</ScaleCrop>
  <HeadingPairs>
    <vt:vector size="6" baseType="variant">
      <vt:variant>
        <vt:lpstr>Використані шрифти</vt:lpstr>
      </vt:variant>
      <vt:variant>
        <vt:i4>5</vt:i4>
      </vt:variant>
      <vt:variant>
        <vt:lpstr>Тема</vt:lpstr>
      </vt:variant>
      <vt:variant>
        <vt:i4>1</vt:i4>
      </vt:variant>
      <vt:variant>
        <vt:lpstr>Заголовки слайдів</vt:lpstr>
      </vt:variant>
      <vt:variant>
        <vt:i4>185</vt:i4>
      </vt:variant>
    </vt:vector>
  </HeadingPairs>
  <TitlesOfParts>
    <vt:vector size="191" baseType="lpstr">
      <vt:lpstr>Arial</vt:lpstr>
      <vt:lpstr>Calibri</vt:lpstr>
      <vt:lpstr>Consolas</vt:lpstr>
      <vt:lpstr>Open Sans</vt:lpstr>
      <vt:lpstr>Tahoma</vt:lpstr>
      <vt:lpstr>Тема Office</vt:lpstr>
      <vt:lpstr>Зв’язки між об’єктами в С++</vt:lpstr>
      <vt:lpstr>Типи зв’язків між об’єктами</vt:lpstr>
      <vt:lpstr>Типи зв’язків між об’єктами</vt:lpstr>
      <vt:lpstr>Типи зв’язків між об’єктами</vt:lpstr>
      <vt:lpstr>Типи зв’язків між об’єктами</vt:lpstr>
      <vt:lpstr>Зв’язки між об’єктами в програмуванні</vt:lpstr>
      <vt:lpstr>Композиція об’єктів</vt:lpstr>
      <vt:lpstr>Типи композиції об’єктів</vt:lpstr>
      <vt:lpstr>Типи композиції об’єктів</vt:lpstr>
      <vt:lpstr>Композиція</vt:lpstr>
      <vt:lpstr>Композиція</vt:lpstr>
      <vt:lpstr>Композиція</vt:lpstr>
      <vt:lpstr>Композиція</vt:lpstr>
      <vt:lpstr>Композиція</vt:lpstr>
      <vt:lpstr>Реалізація композицій</vt:lpstr>
      <vt:lpstr>Ще один приклад</vt:lpstr>
      <vt:lpstr>Ще один приклад</vt:lpstr>
      <vt:lpstr>Ще один приклад</vt:lpstr>
      <vt:lpstr>Варіації композиції</vt:lpstr>
      <vt:lpstr>Композиція і підкласи</vt:lpstr>
      <vt:lpstr>Композиція і підкласи</vt:lpstr>
      <vt:lpstr>Композиція і підкласи</vt:lpstr>
      <vt:lpstr>_</vt:lpstr>
      <vt:lpstr>Агрегація</vt:lpstr>
      <vt:lpstr>Агрегація</vt:lpstr>
      <vt:lpstr>Агрегація</vt:lpstr>
      <vt:lpstr>Агрегація</vt:lpstr>
      <vt:lpstr>Реалізація агрегації</vt:lpstr>
      <vt:lpstr>Реалізація агрегації</vt:lpstr>
      <vt:lpstr>Реалізація агрегації</vt:lpstr>
      <vt:lpstr>_</vt:lpstr>
      <vt:lpstr>Вибирайте правильні відносини</vt:lpstr>
      <vt:lpstr>Композиція і агрегація</vt:lpstr>
      <vt:lpstr>Композиція і агрегація</vt:lpstr>
      <vt:lpstr>Завдання №1</vt:lpstr>
      <vt:lpstr>_</vt:lpstr>
      <vt:lpstr>Завдання №2</vt:lpstr>
      <vt:lpstr>Асоціація</vt:lpstr>
      <vt:lpstr>Асоціація</vt:lpstr>
      <vt:lpstr>Реалізація асоціацій</vt:lpstr>
      <vt:lpstr>Реалізація асоціацій</vt:lpstr>
      <vt:lpstr>Реалізація асоціацій</vt:lpstr>
      <vt:lpstr>Рефлексивна асоціація</vt:lpstr>
      <vt:lpstr>Рефлексивна асоціація</vt:lpstr>
      <vt:lpstr>Асоціації можуть бути непрямими</vt:lpstr>
      <vt:lpstr>_</vt:lpstr>
      <vt:lpstr>Асоціації можуть бути непрямими</vt:lpstr>
      <vt:lpstr>Композиція vs. Агрегація vs. Асоціація</vt:lpstr>
      <vt:lpstr>Залежність</vt:lpstr>
      <vt:lpstr>Залежність</vt:lpstr>
      <vt:lpstr>Залежність</vt:lpstr>
      <vt:lpstr>Залежність vs. Асоціація</vt:lpstr>
      <vt:lpstr>Залежність vs. Асоціація</vt:lpstr>
      <vt:lpstr>Контейнерні класи</vt:lpstr>
      <vt:lpstr>Контейнерні класи</vt:lpstr>
      <vt:lpstr>Контейнерні класи</vt:lpstr>
      <vt:lpstr>Контейнерні класи</vt:lpstr>
      <vt:lpstr>Типи контейнерних класів</vt:lpstr>
      <vt:lpstr>Контейнерний клас-масив</vt:lpstr>
      <vt:lpstr>Контейнерний клас-масив</vt:lpstr>
      <vt:lpstr>Контейнерний клас-масив</vt:lpstr>
      <vt:lpstr>Контейнерний клас-масив</vt:lpstr>
      <vt:lpstr>Контейнерний клас-масив</vt:lpstr>
      <vt:lpstr>_</vt:lpstr>
      <vt:lpstr>_</vt:lpstr>
      <vt:lpstr>_</vt:lpstr>
      <vt:lpstr>_</vt:lpstr>
      <vt:lpstr>_</vt:lpstr>
      <vt:lpstr>Список ініціалізації std::initializer_list</vt:lpstr>
      <vt:lpstr>Список ініціалізації std::initializer_list</vt:lpstr>
      <vt:lpstr>_</vt:lpstr>
      <vt:lpstr>_</vt:lpstr>
      <vt:lpstr>_</vt:lpstr>
      <vt:lpstr>_</vt:lpstr>
      <vt:lpstr>Ініціалізація класів через std::initializer_list</vt:lpstr>
      <vt:lpstr>Ініціалізація класів через std::initializer_list</vt:lpstr>
      <vt:lpstr>Ініціалізація класів через std::initializer_list</vt:lpstr>
      <vt:lpstr>Ініціалізація класів через std::initializer_list</vt:lpstr>
      <vt:lpstr>Присвоювання значень і std::initializer_list</vt:lpstr>
      <vt:lpstr>Присвоювання значень і std::initializer_list</vt:lpstr>
      <vt:lpstr>Присвоювання значень і std::initializer_list</vt:lpstr>
      <vt:lpstr>Висновки</vt:lpstr>
      <vt:lpstr>Введення в Наслідування</vt:lpstr>
      <vt:lpstr>Введення в Наслідування</vt:lpstr>
      <vt:lpstr>_</vt:lpstr>
      <vt:lpstr>Ієрархії</vt:lpstr>
      <vt:lpstr>_</vt:lpstr>
      <vt:lpstr>Базове наслідування</vt:lpstr>
      <vt:lpstr>Базове наслідування</vt:lpstr>
      <vt:lpstr>Базове наслідування</vt:lpstr>
      <vt:lpstr>Клас Human</vt:lpstr>
      <vt:lpstr>Клас Human</vt:lpstr>
      <vt:lpstr>Клас BasketballPlayer</vt:lpstr>
      <vt:lpstr>Клас BasketballPlayer</vt:lpstr>
      <vt:lpstr>Робимо клас BasketballPlayer дочірнім</vt:lpstr>
      <vt:lpstr>Робимо клас BasketballPlayer дочірнім</vt:lpstr>
      <vt:lpstr>_</vt:lpstr>
      <vt:lpstr>Дочірній клас Employee</vt:lpstr>
      <vt:lpstr>Дочірній клас Employee</vt:lpstr>
      <vt:lpstr>Дочірній клас Employee</vt:lpstr>
      <vt:lpstr>“Ланцюжок” спадкувань</vt:lpstr>
      <vt:lpstr>“Ланцюжок” спадкувань</vt:lpstr>
      <vt:lpstr>Чому спадкування є корисним?</vt:lpstr>
      <vt:lpstr>Порядок побудови дочірніх класів</vt:lpstr>
      <vt:lpstr>Порядок побудови дочірніх класів</vt:lpstr>
      <vt:lpstr>Порядок побудови дочірніх класів</vt:lpstr>
      <vt:lpstr>Порядок побудови дочірніх класів</vt:lpstr>
      <vt:lpstr>Порядок побудови дочірніх класів</vt:lpstr>
      <vt:lpstr>Порядок побудови класів в “ланцюжку” спадкувань</vt:lpstr>
      <vt:lpstr>Порядок побудови класів в “ланцюжку” спадкувань</vt:lpstr>
      <vt:lpstr>Висновки</vt:lpstr>
      <vt:lpstr>Конструктори і ініціалізація</vt:lpstr>
      <vt:lpstr>Конструктори і ініціалізація</vt:lpstr>
      <vt:lpstr>Конструктори і ініціалізація</vt:lpstr>
      <vt:lpstr>Конструктори і ініціалізація</vt:lpstr>
      <vt:lpstr>Ініціалізація мемберів батьківського класу</vt:lpstr>
      <vt:lpstr>Ініціалізація мемберів батьківського класу</vt:lpstr>
      <vt:lpstr>Ініціалізація мемберів батьківського класу</vt:lpstr>
      <vt:lpstr>Ініціалізація мемберів батьківського класу</vt:lpstr>
      <vt:lpstr>_</vt:lpstr>
      <vt:lpstr>_</vt:lpstr>
      <vt:lpstr>Ініціалізація мемберів батьківського класу</vt:lpstr>
      <vt:lpstr>Ініціалізація мемберів батьківського класу</vt:lpstr>
      <vt:lpstr>Тепер ми можемо зробити наші мембери private</vt:lpstr>
      <vt:lpstr>Тепер ми можемо зробити наші мембери private</vt:lpstr>
      <vt:lpstr>Ще один приклад</vt:lpstr>
      <vt:lpstr>_</vt:lpstr>
      <vt:lpstr>“Ланцюжки” наслідувань</vt:lpstr>
      <vt:lpstr>_</vt:lpstr>
      <vt:lpstr>Деструктори</vt:lpstr>
      <vt:lpstr>Висновки</vt:lpstr>
      <vt:lpstr>Завдання</vt:lpstr>
      <vt:lpstr>_</vt:lpstr>
      <vt:lpstr>Специфікатор доступу protected</vt:lpstr>
      <vt:lpstr>Специфікатор доступу protected</vt:lpstr>
      <vt:lpstr>Специфікатор доступу protected</vt:lpstr>
      <vt:lpstr>Коли слід використовувати специфікатор доступу protected?</vt:lpstr>
      <vt:lpstr>Коли слід використовувати специфікатор доступу protected?</vt:lpstr>
      <vt:lpstr>Типи наслідувань. Доступ до мемберів</vt:lpstr>
      <vt:lpstr>Типи наслідувань. Доступ до мемберів</vt:lpstr>
      <vt:lpstr>Типи наслідувань. Доступ до мемберів</vt:lpstr>
      <vt:lpstr>Наслідування типу public</vt:lpstr>
      <vt:lpstr>Наслідування типу public</vt:lpstr>
      <vt:lpstr>Наслідування типу private</vt:lpstr>
      <vt:lpstr>_</vt:lpstr>
      <vt:lpstr>_</vt:lpstr>
      <vt:lpstr>Спадкування типу protected</vt:lpstr>
      <vt:lpstr>Фінальний приклад</vt:lpstr>
      <vt:lpstr>Фінальний приклад</vt:lpstr>
      <vt:lpstr>Фінальний приклад</vt:lpstr>
      <vt:lpstr>Висновки</vt:lpstr>
      <vt:lpstr>Додання нового функціоналу в дочірній клас</vt:lpstr>
      <vt:lpstr>Додання нового функціоналу в дочірній клас</vt:lpstr>
      <vt:lpstr>Додання нового функціоналу в дочірній клас</vt:lpstr>
      <vt:lpstr>Додання нового функціоналу в дочірній клас</vt:lpstr>
      <vt:lpstr>_</vt:lpstr>
      <vt:lpstr>_</vt:lpstr>
      <vt:lpstr>Перевизначення методів батьківського класу</vt:lpstr>
      <vt:lpstr>Перевизначення методів батьківського класу</vt:lpstr>
      <vt:lpstr>Перевизначення методів батьківського класу</vt:lpstr>
      <vt:lpstr>_</vt:lpstr>
      <vt:lpstr>Розширення функціоналу батьківських методів</vt:lpstr>
      <vt:lpstr>Розширення функціоналу батьківських методів</vt:lpstr>
      <vt:lpstr>Розширення функціоналу батьківських методів</vt:lpstr>
      <vt:lpstr>_</vt:lpstr>
      <vt:lpstr>Приховування методів батьківського класу</vt:lpstr>
      <vt:lpstr>Приховування методів батьківського класу</vt:lpstr>
      <vt:lpstr>_</vt:lpstr>
      <vt:lpstr>Приховування батьківських методів в дочірньому класі</vt:lpstr>
      <vt:lpstr>Приховування батьківських методів в дочірньому класі</vt:lpstr>
      <vt:lpstr>Приховування батьківських методів в дочірньому класі</vt:lpstr>
      <vt:lpstr>_</vt:lpstr>
      <vt:lpstr>Множинне наслідування</vt:lpstr>
      <vt:lpstr>Множинне наслідування</vt:lpstr>
      <vt:lpstr>_</vt:lpstr>
      <vt:lpstr>Проблеми з множинним спадкуванням</vt:lpstr>
      <vt:lpstr>_</vt:lpstr>
      <vt:lpstr>_</vt:lpstr>
      <vt:lpstr>_</vt:lpstr>
      <vt:lpstr>_</vt:lpstr>
      <vt:lpstr>_</vt:lpstr>
      <vt:lpstr>Чи варто використовувати множинне спадкування?</vt:lpstr>
      <vt:lpstr>Чи варто використовувати множинне спадкування?</vt:lpstr>
      <vt:lpstr>_</vt:lpstr>
      <vt:lpstr>_</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Введення в вебдизайн</dc:title>
  <dc:creator>Alexander</dc:creator>
  <cp:lastModifiedBy>Alexander Vereshchagin</cp:lastModifiedBy>
  <cp:revision>160</cp:revision>
  <dcterms:created xsi:type="dcterms:W3CDTF">2021-08-19T17:51:13Z</dcterms:created>
  <dcterms:modified xsi:type="dcterms:W3CDTF">2024-04-07T17:37:47Z</dcterms:modified>
</cp:coreProperties>
</file>